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8" r:id="rId3"/>
    <p:sldId id="279" r:id="rId4"/>
    <p:sldId id="280" r:id="rId5"/>
    <p:sldId id="257" r:id="rId6"/>
    <p:sldId id="384" r:id="rId7"/>
    <p:sldId id="335" r:id="rId8"/>
    <p:sldId id="333" r:id="rId9"/>
    <p:sldId id="339" r:id="rId10"/>
    <p:sldId id="334" r:id="rId11"/>
    <p:sldId id="332" r:id="rId12"/>
    <p:sldId id="336" r:id="rId13"/>
    <p:sldId id="337" r:id="rId14"/>
    <p:sldId id="338" r:id="rId15"/>
    <p:sldId id="341" r:id="rId16"/>
    <p:sldId id="346" r:id="rId17"/>
    <p:sldId id="342" r:id="rId18"/>
    <p:sldId id="344" r:id="rId19"/>
    <p:sldId id="345" r:id="rId20"/>
    <p:sldId id="343" r:id="rId21"/>
    <p:sldId id="347" r:id="rId22"/>
    <p:sldId id="348" r:id="rId23"/>
    <p:sldId id="349" r:id="rId24"/>
    <p:sldId id="350" r:id="rId25"/>
    <p:sldId id="351" r:id="rId26"/>
    <p:sldId id="352" r:id="rId27"/>
    <p:sldId id="356" r:id="rId28"/>
    <p:sldId id="353" r:id="rId29"/>
    <p:sldId id="385" r:id="rId30"/>
    <p:sldId id="354" r:id="rId31"/>
    <p:sldId id="355" r:id="rId32"/>
    <p:sldId id="363" r:id="rId33"/>
    <p:sldId id="358" r:id="rId34"/>
    <p:sldId id="359" r:id="rId35"/>
    <p:sldId id="360" r:id="rId36"/>
    <p:sldId id="361" r:id="rId37"/>
    <p:sldId id="365" r:id="rId38"/>
    <p:sldId id="366" r:id="rId39"/>
    <p:sldId id="362" r:id="rId40"/>
    <p:sldId id="364" r:id="rId41"/>
    <p:sldId id="368" r:id="rId42"/>
    <p:sldId id="369" r:id="rId43"/>
    <p:sldId id="370" r:id="rId44"/>
    <p:sldId id="372" r:id="rId45"/>
    <p:sldId id="374" r:id="rId46"/>
    <p:sldId id="373" r:id="rId47"/>
    <p:sldId id="375" r:id="rId48"/>
    <p:sldId id="377" r:id="rId49"/>
    <p:sldId id="376" r:id="rId50"/>
    <p:sldId id="379" r:id="rId51"/>
    <p:sldId id="380" r:id="rId52"/>
    <p:sldId id="381" r:id="rId53"/>
    <p:sldId id="382" r:id="rId54"/>
    <p:sldId id="38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/>
    <p:restoredTop sz="82367"/>
  </p:normalViewPr>
  <p:slideViewPr>
    <p:cSldViewPr snapToGrid="0" snapToObjects="1">
      <p:cViewPr>
        <p:scale>
          <a:sx n="80" d="100"/>
          <a:sy n="80" d="100"/>
        </p:scale>
        <p:origin x="13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C2263-AC04-AF44-8C4D-68DBCF9DF5D4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EA808-83CC-D34F-B8B6-A00D35C84692}">
      <dgm:prSet phldrT="[Text]"/>
      <dgm:spPr/>
      <dgm:t>
        <a:bodyPr/>
        <a:lstStyle/>
        <a:p>
          <a:r>
            <a:rPr lang="en-US"/>
            <a:t>Black Liquor &amp; Air</a:t>
          </a:r>
          <a:endParaRPr lang="en-US" dirty="0"/>
        </a:p>
      </dgm:t>
    </dgm:pt>
    <dgm:pt modelId="{E58FC86B-8866-954F-9AB6-041233B002EE}" type="parTrans" cxnId="{85DE880E-2E87-7A4E-804E-F6C3891BA564}">
      <dgm:prSet/>
      <dgm:spPr/>
      <dgm:t>
        <a:bodyPr/>
        <a:lstStyle/>
        <a:p>
          <a:endParaRPr lang="en-US"/>
        </a:p>
      </dgm:t>
    </dgm:pt>
    <dgm:pt modelId="{933CA1F3-E374-CB4E-AB98-3822988FF3B3}" type="sibTrans" cxnId="{85DE880E-2E87-7A4E-804E-F6C3891BA564}">
      <dgm:prSet/>
      <dgm:spPr/>
      <dgm:t>
        <a:bodyPr/>
        <a:lstStyle/>
        <a:p>
          <a:endParaRPr lang="en-US"/>
        </a:p>
      </dgm:t>
    </dgm:pt>
    <dgm:pt modelId="{39C7BB3A-E27A-AB4F-AA0C-20DE1ADADEDE}">
      <dgm:prSet phldrT="[Text]"/>
      <dgm:spPr/>
      <dgm:t>
        <a:bodyPr/>
        <a:lstStyle/>
        <a:p>
          <a:r>
            <a:rPr lang="en-US" dirty="0"/>
            <a:t>Boiler</a:t>
          </a:r>
        </a:p>
      </dgm:t>
    </dgm:pt>
    <dgm:pt modelId="{42DA4D04-C1DA-9240-8E73-39420D511C39}" type="parTrans" cxnId="{A712512C-34A3-2649-8467-A17152FDD0BD}">
      <dgm:prSet/>
      <dgm:spPr/>
      <dgm:t>
        <a:bodyPr/>
        <a:lstStyle/>
        <a:p>
          <a:endParaRPr lang="en-US"/>
        </a:p>
      </dgm:t>
    </dgm:pt>
    <dgm:pt modelId="{7513EEAF-9FE0-194D-8FD0-0482832363B0}" type="sibTrans" cxnId="{A712512C-34A3-2649-8467-A17152FDD0BD}">
      <dgm:prSet/>
      <dgm:spPr/>
      <dgm:t>
        <a:bodyPr/>
        <a:lstStyle/>
        <a:p>
          <a:endParaRPr lang="en-US"/>
        </a:p>
      </dgm:t>
    </dgm:pt>
    <dgm:pt modelId="{FDE35AD2-74ED-6B4D-8EC4-375544A83650}">
      <dgm:prSet phldrT="[Text]"/>
      <dgm:spPr/>
      <dgm:t>
        <a:bodyPr/>
        <a:lstStyle/>
        <a:p>
          <a:r>
            <a:rPr lang="en-US" dirty="0"/>
            <a:t>Flue Gas</a:t>
          </a:r>
        </a:p>
      </dgm:t>
    </dgm:pt>
    <dgm:pt modelId="{5B302E3E-7431-8A40-A51E-114518EA0987}" type="parTrans" cxnId="{D6187240-3789-DF41-BAC5-C0DEBC69715E}">
      <dgm:prSet/>
      <dgm:spPr/>
      <dgm:t>
        <a:bodyPr/>
        <a:lstStyle/>
        <a:p>
          <a:endParaRPr lang="en-US"/>
        </a:p>
      </dgm:t>
    </dgm:pt>
    <dgm:pt modelId="{5B565152-9176-E34E-AD59-B6AE13AE3963}" type="sibTrans" cxnId="{D6187240-3789-DF41-BAC5-C0DEBC69715E}">
      <dgm:prSet/>
      <dgm:spPr/>
      <dgm:t>
        <a:bodyPr/>
        <a:lstStyle/>
        <a:p>
          <a:endParaRPr lang="en-US"/>
        </a:p>
      </dgm:t>
    </dgm:pt>
    <dgm:pt modelId="{1C91B79B-886E-1241-B49C-6923EBEA7242}">
      <dgm:prSet phldrT="[Text]"/>
      <dgm:spPr/>
      <dgm:t>
        <a:bodyPr/>
        <a:lstStyle/>
        <a:p>
          <a:r>
            <a:rPr lang="en-US" dirty="0"/>
            <a:t>Steam</a:t>
          </a:r>
        </a:p>
      </dgm:t>
    </dgm:pt>
    <dgm:pt modelId="{7D1E9540-37ED-3E49-BCDB-DD6207208350}" type="parTrans" cxnId="{57096927-338C-FE44-A41E-4860F6AD9DC7}">
      <dgm:prSet/>
      <dgm:spPr/>
      <dgm:t>
        <a:bodyPr/>
        <a:lstStyle/>
        <a:p>
          <a:endParaRPr lang="en-US"/>
        </a:p>
      </dgm:t>
    </dgm:pt>
    <dgm:pt modelId="{0B5F0D75-39BF-5C4C-80F6-285F2D3B112A}" type="sibTrans" cxnId="{57096927-338C-FE44-A41E-4860F6AD9DC7}">
      <dgm:prSet/>
      <dgm:spPr/>
      <dgm:t>
        <a:bodyPr/>
        <a:lstStyle/>
        <a:p>
          <a:endParaRPr lang="en-US"/>
        </a:p>
      </dgm:t>
    </dgm:pt>
    <dgm:pt modelId="{65481CA6-8315-3340-8CA0-F055F8B26FDC}">
      <dgm:prSet/>
      <dgm:spPr/>
      <dgm:t>
        <a:bodyPr/>
        <a:lstStyle/>
        <a:p>
          <a:r>
            <a:rPr lang="en-CA" b="0" i="0" u="none" dirty="0"/>
            <a:t>Green liquor</a:t>
          </a:r>
          <a:endParaRPr lang="en-US" dirty="0"/>
        </a:p>
      </dgm:t>
    </dgm:pt>
    <dgm:pt modelId="{E28A7EF8-3D44-E748-B7E7-538943FD6311}" type="parTrans" cxnId="{1490F342-772D-BC42-B0F3-0CB61EB17213}">
      <dgm:prSet/>
      <dgm:spPr/>
      <dgm:t>
        <a:bodyPr/>
        <a:lstStyle/>
        <a:p>
          <a:endParaRPr lang="en-US"/>
        </a:p>
      </dgm:t>
    </dgm:pt>
    <dgm:pt modelId="{794B7AF4-7767-E544-BFB7-4CE73F78F944}" type="sibTrans" cxnId="{1490F342-772D-BC42-B0F3-0CB61EB17213}">
      <dgm:prSet/>
      <dgm:spPr/>
      <dgm:t>
        <a:bodyPr/>
        <a:lstStyle/>
        <a:p>
          <a:endParaRPr lang="en-US"/>
        </a:p>
      </dgm:t>
    </dgm:pt>
    <dgm:pt modelId="{169BFAE9-3D0E-F842-A63B-9BCA6E8139B4}" type="pres">
      <dgm:prSet presAssocID="{05DC2263-AC04-AF44-8C4D-68DBCF9DF5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31C2EB5-BABE-634B-9F86-EC79352A3EDD}" type="pres">
      <dgm:prSet presAssocID="{AD9EA808-83CC-D34F-B8B6-A00D35C84692}" presName="root1" presStyleCnt="0"/>
      <dgm:spPr/>
    </dgm:pt>
    <dgm:pt modelId="{64627F01-418F-8844-89C2-A0684F91F604}" type="pres">
      <dgm:prSet presAssocID="{AD9EA808-83CC-D34F-B8B6-A00D35C84692}" presName="LevelOneTextNode" presStyleLbl="node0" presStyleIdx="0" presStyleCnt="1">
        <dgm:presLayoutVars>
          <dgm:chPref val="3"/>
        </dgm:presLayoutVars>
      </dgm:prSet>
      <dgm:spPr/>
    </dgm:pt>
    <dgm:pt modelId="{FD0BD0CD-28DB-A647-8518-A12717D56639}" type="pres">
      <dgm:prSet presAssocID="{AD9EA808-83CC-D34F-B8B6-A00D35C84692}" presName="level2hierChild" presStyleCnt="0"/>
      <dgm:spPr/>
    </dgm:pt>
    <dgm:pt modelId="{91E62B0B-8384-064C-81F2-0A39F1EFE3C7}" type="pres">
      <dgm:prSet presAssocID="{42DA4D04-C1DA-9240-8E73-39420D511C39}" presName="conn2-1" presStyleLbl="parChTrans1D2" presStyleIdx="0" presStyleCnt="1"/>
      <dgm:spPr/>
    </dgm:pt>
    <dgm:pt modelId="{0829A28B-48AC-2949-BD13-DFDCAD30950A}" type="pres">
      <dgm:prSet presAssocID="{42DA4D04-C1DA-9240-8E73-39420D511C39}" presName="connTx" presStyleLbl="parChTrans1D2" presStyleIdx="0" presStyleCnt="1"/>
      <dgm:spPr/>
    </dgm:pt>
    <dgm:pt modelId="{D0AB852A-2816-C24D-89AC-1FC39B9CAACB}" type="pres">
      <dgm:prSet presAssocID="{39C7BB3A-E27A-AB4F-AA0C-20DE1ADADEDE}" presName="root2" presStyleCnt="0"/>
      <dgm:spPr/>
    </dgm:pt>
    <dgm:pt modelId="{CBDBE2AC-BDB8-5C46-A81D-92475AC22D9F}" type="pres">
      <dgm:prSet presAssocID="{39C7BB3A-E27A-AB4F-AA0C-20DE1ADADEDE}" presName="LevelTwoTextNode" presStyleLbl="node2" presStyleIdx="0" presStyleCnt="1">
        <dgm:presLayoutVars>
          <dgm:chPref val="3"/>
        </dgm:presLayoutVars>
      </dgm:prSet>
      <dgm:spPr/>
    </dgm:pt>
    <dgm:pt modelId="{080D3D47-281B-8545-8A59-13504304D09D}" type="pres">
      <dgm:prSet presAssocID="{39C7BB3A-E27A-AB4F-AA0C-20DE1ADADEDE}" presName="level3hierChild" presStyleCnt="0"/>
      <dgm:spPr/>
    </dgm:pt>
    <dgm:pt modelId="{4DA80F9F-BDE9-EB46-AD90-5C36051BCCCB}" type="pres">
      <dgm:prSet presAssocID="{5B302E3E-7431-8A40-A51E-114518EA0987}" presName="conn2-1" presStyleLbl="parChTrans1D3" presStyleIdx="0" presStyleCnt="3"/>
      <dgm:spPr/>
    </dgm:pt>
    <dgm:pt modelId="{AB411016-1676-C849-B1C7-55E9F4E096A3}" type="pres">
      <dgm:prSet presAssocID="{5B302E3E-7431-8A40-A51E-114518EA0987}" presName="connTx" presStyleLbl="parChTrans1D3" presStyleIdx="0" presStyleCnt="3"/>
      <dgm:spPr/>
    </dgm:pt>
    <dgm:pt modelId="{2154D6FF-470E-A140-8645-9CEE76E36489}" type="pres">
      <dgm:prSet presAssocID="{FDE35AD2-74ED-6B4D-8EC4-375544A83650}" presName="root2" presStyleCnt="0"/>
      <dgm:spPr/>
    </dgm:pt>
    <dgm:pt modelId="{BBD8CCE2-07FA-5742-A24C-5E27D605C6D2}" type="pres">
      <dgm:prSet presAssocID="{FDE35AD2-74ED-6B4D-8EC4-375544A83650}" presName="LevelTwoTextNode" presStyleLbl="node3" presStyleIdx="0" presStyleCnt="3">
        <dgm:presLayoutVars>
          <dgm:chPref val="3"/>
        </dgm:presLayoutVars>
      </dgm:prSet>
      <dgm:spPr/>
    </dgm:pt>
    <dgm:pt modelId="{AFAF1DBF-C926-BC46-836D-60C638797F8E}" type="pres">
      <dgm:prSet presAssocID="{FDE35AD2-74ED-6B4D-8EC4-375544A83650}" presName="level3hierChild" presStyleCnt="0"/>
      <dgm:spPr/>
    </dgm:pt>
    <dgm:pt modelId="{14C614C6-7ABD-CB45-82A9-19FE27242EB8}" type="pres">
      <dgm:prSet presAssocID="{7D1E9540-37ED-3E49-BCDB-DD6207208350}" presName="conn2-1" presStyleLbl="parChTrans1D3" presStyleIdx="1" presStyleCnt="3"/>
      <dgm:spPr/>
    </dgm:pt>
    <dgm:pt modelId="{9FEA9C44-5097-EB48-8F7E-57B31C01FC4C}" type="pres">
      <dgm:prSet presAssocID="{7D1E9540-37ED-3E49-BCDB-DD6207208350}" presName="connTx" presStyleLbl="parChTrans1D3" presStyleIdx="1" presStyleCnt="3"/>
      <dgm:spPr/>
    </dgm:pt>
    <dgm:pt modelId="{64291CFA-4F49-164F-9C6E-9F7F21B07562}" type="pres">
      <dgm:prSet presAssocID="{1C91B79B-886E-1241-B49C-6923EBEA7242}" presName="root2" presStyleCnt="0"/>
      <dgm:spPr/>
    </dgm:pt>
    <dgm:pt modelId="{B9E3C058-D110-8947-BE06-62C8C29EA0A0}" type="pres">
      <dgm:prSet presAssocID="{1C91B79B-886E-1241-B49C-6923EBEA7242}" presName="LevelTwoTextNode" presStyleLbl="node3" presStyleIdx="1" presStyleCnt="3">
        <dgm:presLayoutVars>
          <dgm:chPref val="3"/>
        </dgm:presLayoutVars>
      </dgm:prSet>
      <dgm:spPr/>
    </dgm:pt>
    <dgm:pt modelId="{D4CA209E-C920-B14C-ADCC-6BD1B4ABE14D}" type="pres">
      <dgm:prSet presAssocID="{1C91B79B-886E-1241-B49C-6923EBEA7242}" presName="level3hierChild" presStyleCnt="0"/>
      <dgm:spPr/>
    </dgm:pt>
    <dgm:pt modelId="{09419228-969C-3A4C-92BF-C31EBD51E396}" type="pres">
      <dgm:prSet presAssocID="{E28A7EF8-3D44-E748-B7E7-538943FD6311}" presName="conn2-1" presStyleLbl="parChTrans1D3" presStyleIdx="2" presStyleCnt="3"/>
      <dgm:spPr/>
    </dgm:pt>
    <dgm:pt modelId="{0539F654-BE0D-254A-83C0-CE4C236366A6}" type="pres">
      <dgm:prSet presAssocID="{E28A7EF8-3D44-E748-B7E7-538943FD6311}" presName="connTx" presStyleLbl="parChTrans1D3" presStyleIdx="2" presStyleCnt="3"/>
      <dgm:spPr/>
    </dgm:pt>
    <dgm:pt modelId="{98D7C2E3-081C-1544-8EA9-6B1122E94186}" type="pres">
      <dgm:prSet presAssocID="{65481CA6-8315-3340-8CA0-F055F8B26FDC}" presName="root2" presStyleCnt="0"/>
      <dgm:spPr/>
    </dgm:pt>
    <dgm:pt modelId="{796E52D4-54B9-494C-90FB-57674264E007}" type="pres">
      <dgm:prSet presAssocID="{65481CA6-8315-3340-8CA0-F055F8B26FDC}" presName="LevelTwoTextNode" presStyleLbl="node3" presStyleIdx="2" presStyleCnt="3">
        <dgm:presLayoutVars>
          <dgm:chPref val="3"/>
        </dgm:presLayoutVars>
      </dgm:prSet>
      <dgm:spPr/>
    </dgm:pt>
    <dgm:pt modelId="{E86402D5-9B69-404E-8A7F-3E173D41826A}" type="pres">
      <dgm:prSet presAssocID="{65481CA6-8315-3340-8CA0-F055F8B26FDC}" presName="level3hierChild" presStyleCnt="0"/>
      <dgm:spPr/>
    </dgm:pt>
  </dgm:ptLst>
  <dgm:cxnLst>
    <dgm:cxn modelId="{C7CEEA01-7753-5748-9765-4201636CD3CA}" type="presOf" srcId="{7D1E9540-37ED-3E49-BCDB-DD6207208350}" destId="{14C614C6-7ABD-CB45-82A9-19FE27242EB8}" srcOrd="0" destOrd="0" presId="urn:microsoft.com/office/officeart/2005/8/layout/hierarchy2"/>
    <dgm:cxn modelId="{99E96306-EE22-8741-8069-DA2C5936B4AA}" type="presOf" srcId="{42DA4D04-C1DA-9240-8E73-39420D511C39}" destId="{0829A28B-48AC-2949-BD13-DFDCAD30950A}" srcOrd="1" destOrd="0" presId="urn:microsoft.com/office/officeart/2005/8/layout/hierarchy2"/>
    <dgm:cxn modelId="{85DE880E-2E87-7A4E-804E-F6C3891BA564}" srcId="{05DC2263-AC04-AF44-8C4D-68DBCF9DF5D4}" destId="{AD9EA808-83CC-D34F-B8B6-A00D35C84692}" srcOrd="0" destOrd="0" parTransId="{E58FC86B-8866-954F-9AB6-041233B002EE}" sibTransId="{933CA1F3-E374-CB4E-AB98-3822988FF3B3}"/>
    <dgm:cxn modelId="{0CCF5D15-AF6F-234D-B5B6-0D45EA39F5AB}" type="presOf" srcId="{E28A7EF8-3D44-E748-B7E7-538943FD6311}" destId="{0539F654-BE0D-254A-83C0-CE4C236366A6}" srcOrd="1" destOrd="0" presId="urn:microsoft.com/office/officeart/2005/8/layout/hierarchy2"/>
    <dgm:cxn modelId="{DA93FA16-B3FD-0B4F-AD02-494C806A61AB}" type="presOf" srcId="{FDE35AD2-74ED-6B4D-8EC4-375544A83650}" destId="{BBD8CCE2-07FA-5742-A24C-5E27D605C6D2}" srcOrd="0" destOrd="0" presId="urn:microsoft.com/office/officeart/2005/8/layout/hierarchy2"/>
    <dgm:cxn modelId="{37A9E320-E9A6-9D43-84E8-6F4F9A22BF9D}" type="presOf" srcId="{5B302E3E-7431-8A40-A51E-114518EA0987}" destId="{4DA80F9F-BDE9-EB46-AD90-5C36051BCCCB}" srcOrd="0" destOrd="0" presId="urn:microsoft.com/office/officeart/2005/8/layout/hierarchy2"/>
    <dgm:cxn modelId="{57096927-338C-FE44-A41E-4860F6AD9DC7}" srcId="{39C7BB3A-E27A-AB4F-AA0C-20DE1ADADEDE}" destId="{1C91B79B-886E-1241-B49C-6923EBEA7242}" srcOrd="1" destOrd="0" parTransId="{7D1E9540-37ED-3E49-BCDB-DD6207208350}" sibTransId="{0B5F0D75-39BF-5C4C-80F6-285F2D3B112A}"/>
    <dgm:cxn modelId="{B469BA27-63B9-7B4A-83BE-76B305947631}" type="presOf" srcId="{AD9EA808-83CC-D34F-B8B6-A00D35C84692}" destId="{64627F01-418F-8844-89C2-A0684F91F604}" srcOrd="0" destOrd="0" presId="urn:microsoft.com/office/officeart/2005/8/layout/hierarchy2"/>
    <dgm:cxn modelId="{A712512C-34A3-2649-8467-A17152FDD0BD}" srcId="{AD9EA808-83CC-D34F-B8B6-A00D35C84692}" destId="{39C7BB3A-E27A-AB4F-AA0C-20DE1ADADEDE}" srcOrd="0" destOrd="0" parTransId="{42DA4D04-C1DA-9240-8E73-39420D511C39}" sibTransId="{7513EEAF-9FE0-194D-8FD0-0482832363B0}"/>
    <dgm:cxn modelId="{7AB89637-50F4-FF49-B0C4-ED91BF55F7CA}" type="presOf" srcId="{7D1E9540-37ED-3E49-BCDB-DD6207208350}" destId="{9FEA9C44-5097-EB48-8F7E-57B31C01FC4C}" srcOrd="1" destOrd="0" presId="urn:microsoft.com/office/officeart/2005/8/layout/hierarchy2"/>
    <dgm:cxn modelId="{1FB16440-3347-8E49-ADFB-FF7D3488DDE1}" type="presOf" srcId="{05DC2263-AC04-AF44-8C4D-68DBCF9DF5D4}" destId="{169BFAE9-3D0E-F842-A63B-9BCA6E8139B4}" srcOrd="0" destOrd="0" presId="urn:microsoft.com/office/officeart/2005/8/layout/hierarchy2"/>
    <dgm:cxn modelId="{D6187240-3789-DF41-BAC5-C0DEBC69715E}" srcId="{39C7BB3A-E27A-AB4F-AA0C-20DE1ADADEDE}" destId="{FDE35AD2-74ED-6B4D-8EC4-375544A83650}" srcOrd="0" destOrd="0" parTransId="{5B302E3E-7431-8A40-A51E-114518EA0987}" sibTransId="{5B565152-9176-E34E-AD59-B6AE13AE3963}"/>
    <dgm:cxn modelId="{1490F342-772D-BC42-B0F3-0CB61EB17213}" srcId="{39C7BB3A-E27A-AB4F-AA0C-20DE1ADADEDE}" destId="{65481CA6-8315-3340-8CA0-F055F8B26FDC}" srcOrd="2" destOrd="0" parTransId="{E28A7EF8-3D44-E748-B7E7-538943FD6311}" sibTransId="{794B7AF4-7767-E544-BFB7-4CE73F78F944}"/>
    <dgm:cxn modelId="{CBC88643-4E69-3B49-948C-762D4307443B}" type="presOf" srcId="{E28A7EF8-3D44-E748-B7E7-538943FD6311}" destId="{09419228-969C-3A4C-92BF-C31EBD51E396}" srcOrd="0" destOrd="0" presId="urn:microsoft.com/office/officeart/2005/8/layout/hierarchy2"/>
    <dgm:cxn modelId="{9628F67A-5C6F-7844-B961-77BA976A33C7}" type="presOf" srcId="{39C7BB3A-E27A-AB4F-AA0C-20DE1ADADEDE}" destId="{CBDBE2AC-BDB8-5C46-A81D-92475AC22D9F}" srcOrd="0" destOrd="0" presId="urn:microsoft.com/office/officeart/2005/8/layout/hierarchy2"/>
    <dgm:cxn modelId="{2D28E59D-40F5-E948-BE90-674BEAE18B2B}" type="presOf" srcId="{5B302E3E-7431-8A40-A51E-114518EA0987}" destId="{AB411016-1676-C849-B1C7-55E9F4E096A3}" srcOrd="1" destOrd="0" presId="urn:microsoft.com/office/officeart/2005/8/layout/hierarchy2"/>
    <dgm:cxn modelId="{18862EC2-36E6-524F-95AE-2AF90E526799}" type="presOf" srcId="{65481CA6-8315-3340-8CA0-F055F8B26FDC}" destId="{796E52D4-54B9-494C-90FB-57674264E007}" srcOrd="0" destOrd="0" presId="urn:microsoft.com/office/officeart/2005/8/layout/hierarchy2"/>
    <dgm:cxn modelId="{B58082CD-5983-9D46-B08B-91742B4D43F6}" type="presOf" srcId="{1C91B79B-886E-1241-B49C-6923EBEA7242}" destId="{B9E3C058-D110-8947-BE06-62C8C29EA0A0}" srcOrd="0" destOrd="0" presId="urn:microsoft.com/office/officeart/2005/8/layout/hierarchy2"/>
    <dgm:cxn modelId="{9E61AAFE-1B28-EC4C-A1A3-6E9087952736}" type="presOf" srcId="{42DA4D04-C1DA-9240-8E73-39420D511C39}" destId="{91E62B0B-8384-064C-81F2-0A39F1EFE3C7}" srcOrd="0" destOrd="0" presId="urn:microsoft.com/office/officeart/2005/8/layout/hierarchy2"/>
    <dgm:cxn modelId="{CE027FB5-08FB-D64D-8124-1FFBD75C0825}" type="presParOf" srcId="{169BFAE9-3D0E-F842-A63B-9BCA6E8139B4}" destId="{931C2EB5-BABE-634B-9F86-EC79352A3EDD}" srcOrd="0" destOrd="0" presId="urn:microsoft.com/office/officeart/2005/8/layout/hierarchy2"/>
    <dgm:cxn modelId="{3061C84F-DD42-D24D-BB16-AF8B9D082B21}" type="presParOf" srcId="{931C2EB5-BABE-634B-9F86-EC79352A3EDD}" destId="{64627F01-418F-8844-89C2-A0684F91F604}" srcOrd="0" destOrd="0" presId="urn:microsoft.com/office/officeart/2005/8/layout/hierarchy2"/>
    <dgm:cxn modelId="{066136A7-9DD7-FD46-9CC0-DBF86EBDEC2E}" type="presParOf" srcId="{931C2EB5-BABE-634B-9F86-EC79352A3EDD}" destId="{FD0BD0CD-28DB-A647-8518-A12717D56639}" srcOrd="1" destOrd="0" presId="urn:microsoft.com/office/officeart/2005/8/layout/hierarchy2"/>
    <dgm:cxn modelId="{96F78D68-0669-5447-BD28-B1E927CB4D56}" type="presParOf" srcId="{FD0BD0CD-28DB-A647-8518-A12717D56639}" destId="{91E62B0B-8384-064C-81F2-0A39F1EFE3C7}" srcOrd="0" destOrd="0" presId="urn:microsoft.com/office/officeart/2005/8/layout/hierarchy2"/>
    <dgm:cxn modelId="{6902C6B6-98AC-9C4B-8BC9-17629F702BC1}" type="presParOf" srcId="{91E62B0B-8384-064C-81F2-0A39F1EFE3C7}" destId="{0829A28B-48AC-2949-BD13-DFDCAD30950A}" srcOrd="0" destOrd="0" presId="urn:microsoft.com/office/officeart/2005/8/layout/hierarchy2"/>
    <dgm:cxn modelId="{F2AD0D07-0555-184D-95EB-AC7425A3E22A}" type="presParOf" srcId="{FD0BD0CD-28DB-A647-8518-A12717D56639}" destId="{D0AB852A-2816-C24D-89AC-1FC39B9CAACB}" srcOrd="1" destOrd="0" presId="urn:microsoft.com/office/officeart/2005/8/layout/hierarchy2"/>
    <dgm:cxn modelId="{3FE5393A-2D2D-5B45-8DFC-878C59BC0F22}" type="presParOf" srcId="{D0AB852A-2816-C24D-89AC-1FC39B9CAACB}" destId="{CBDBE2AC-BDB8-5C46-A81D-92475AC22D9F}" srcOrd="0" destOrd="0" presId="urn:microsoft.com/office/officeart/2005/8/layout/hierarchy2"/>
    <dgm:cxn modelId="{BD2B6B3E-F1DA-2F4A-B1A7-9A38DA4EE22E}" type="presParOf" srcId="{D0AB852A-2816-C24D-89AC-1FC39B9CAACB}" destId="{080D3D47-281B-8545-8A59-13504304D09D}" srcOrd="1" destOrd="0" presId="urn:microsoft.com/office/officeart/2005/8/layout/hierarchy2"/>
    <dgm:cxn modelId="{2596F11B-B070-D14C-8DA0-2B8380711090}" type="presParOf" srcId="{080D3D47-281B-8545-8A59-13504304D09D}" destId="{4DA80F9F-BDE9-EB46-AD90-5C36051BCCCB}" srcOrd="0" destOrd="0" presId="urn:microsoft.com/office/officeart/2005/8/layout/hierarchy2"/>
    <dgm:cxn modelId="{79CD784D-2284-2B44-995D-A16C4987EC65}" type="presParOf" srcId="{4DA80F9F-BDE9-EB46-AD90-5C36051BCCCB}" destId="{AB411016-1676-C849-B1C7-55E9F4E096A3}" srcOrd="0" destOrd="0" presId="urn:microsoft.com/office/officeart/2005/8/layout/hierarchy2"/>
    <dgm:cxn modelId="{0C299B02-3183-B341-80EE-B47AFFE0E069}" type="presParOf" srcId="{080D3D47-281B-8545-8A59-13504304D09D}" destId="{2154D6FF-470E-A140-8645-9CEE76E36489}" srcOrd="1" destOrd="0" presId="urn:microsoft.com/office/officeart/2005/8/layout/hierarchy2"/>
    <dgm:cxn modelId="{4397B33E-0905-5243-8F6C-DED15664493F}" type="presParOf" srcId="{2154D6FF-470E-A140-8645-9CEE76E36489}" destId="{BBD8CCE2-07FA-5742-A24C-5E27D605C6D2}" srcOrd="0" destOrd="0" presId="urn:microsoft.com/office/officeart/2005/8/layout/hierarchy2"/>
    <dgm:cxn modelId="{5ACF5B16-D310-AC4E-B28A-0DDB147413B1}" type="presParOf" srcId="{2154D6FF-470E-A140-8645-9CEE76E36489}" destId="{AFAF1DBF-C926-BC46-836D-60C638797F8E}" srcOrd="1" destOrd="0" presId="urn:microsoft.com/office/officeart/2005/8/layout/hierarchy2"/>
    <dgm:cxn modelId="{72C83B8B-4F0F-1542-A852-B93BD6B1F96A}" type="presParOf" srcId="{080D3D47-281B-8545-8A59-13504304D09D}" destId="{14C614C6-7ABD-CB45-82A9-19FE27242EB8}" srcOrd="2" destOrd="0" presId="urn:microsoft.com/office/officeart/2005/8/layout/hierarchy2"/>
    <dgm:cxn modelId="{4DB4FF4C-D16C-B840-9A85-961DA593F653}" type="presParOf" srcId="{14C614C6-7ABD-CB45-82A9-19FE27242EB8}" destId="{9FEA9C44-5097-EB48-8F7E-57B31C01FC4C}" srcOrd="0" destOrd="0" presId="urn:microsoft.com/office/officeart/2005/8/layout/hierarchy2"/>
    <dgm:cxn modelId="{7606FF50-90D3-F748-B573-F3889CEAF42B}" type="presParOf" srcId="{080D3D47-281B-8545-8A59-13504304D09D}" destId="{64291CFA-4F49-164F-9C6E-9F7F21B07562}" srcOrd="3" destOrd="0" presId="urn:microsoft.com/office/officeart/2005/8/layout/hierarchy2"/>
    <dgm:cxn modelId="{12EAD66F-6908-9C4A-828D-72754BE8A7BA}" type="presParOf" srcId="{64291CFA-4F49-164F-9C6E-9F7F21B07562}" destId="{B9E3C058-D110-8947-BE06-62C8C29EA0A0}" srcOrd="0" destOrd="0" presId="urn:microsoft.com/office/officeart/2005/8/layout/hierarchy2"/>
    <dgm:cxn modelId="{1FAAD095-577D-4A4A-A8CF-541EEBCAEA42}" type="presParOf" srcId="{64291CFA-4F49-164F-9C6E-9F7F21B07562}" destId="{D4CA209E-C920-B14C-ADCC-6BD1B4ABE14D}" srcOrd="1" destOrd="0" presId="urn:microsoft.com/office/officeart/2005/8/layout/hierarchy2"/>
    <dgm:cxn modelId="{592D1AEA-6B65-D84E-B09C-274E79B85105}" type="presParOf" srcId="{080D3D47-281B-8545-8A59-13504304D09D}" destId="{09419228-969C-3A4C-92BF-C31EBD51E396}" srcOrd="4" destOrd="0" presId="urn:microsoft.com/office/officeart/2005/8/layout/hierarchy2"/>
    <dgm:cxn modelId="{98338091-A5ED-1D41-A184-064A921F9E77}" type="presParOf" srcId="{09419228-969C-3A4C-92BF-C31EBD51E396}" destId="{0539F654-BE0D-254A-83C0-CE4C236366A6}" srcOrd="0" destOrd="0" presId="urn:microsoft.com/office/officeart/2005/8/layout/hierarchy2"/>
    <dgm:cxn modelId="{C8B90416-9C14-D84D-8A52-2213C9739AE3}" type="presParOf" srcId="{080D3D47-281B-8545-8A59-13504304D09D}" destId="{98D7C2E3-081C-1544-8EA9-6B1122E94186}" srcOrd="5" destOrd="0" presId="urn:microsoft.com/office/officeart/2005/8/layout/hierarchy2"/>
    <dgm:cxn modelId="{884E7DDB-FCB0-AB4B-AD19-2CD34E98FA85}" type="presParOf" srcId="{98D7C2E3-081C-1544-8EA9-6B1122E94186}" destId="{796E52D4-54B9-494C-90FB-57674264E007}" srcOrd="0" destOrd="0" presId="urn:microsoft.com/office/officeart/2005/8/layout/hierarchy2"/>
    <dgm:cxn modelId="{A283E339-36F4-7F4E-8CB8-AD9593133496}" type="presParOf" srcId="{98D7C2E3-081C-1544-8EA9-6B1122E94186}" destId="{E86402D5-9B69-404E-8A7F-3E173D41826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27F01-418F-8844-89C2-A0684F91F604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Black Liquor &amp; Air</a:t>
          </a:r>
          <a:endParaRPr lang="en-US" sz="4000" kern="1200" dirty="0"/>
        </a:p>
      </dsp:txBody>
      <dsp:txXfrm>
        <a:off x="290643" y="1555601"/>
        <a:ext cx="2557435" cy="1240135"/>
      </dsp:txXfrm>
    </dsp:sp>
    <dsp:sp modelId="{91E62B0B-8384-064C-81F2-0A39F1EFE3C7}">
      <dsp:nvSpPr>
        <dsp:cNvPr id="0" name=""/>
        <dsp:cNvSpPr/>
      </dsp:nvSpPr>
      <dsp:spPr>
        <a:xfrm>
          <a:off x="2886660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4" y="2149323"/>
        <a:ext cx="52691" cy="52691"/>
      </dsp:txXfrm>
    </dsp:sp>
    <dsp:sp modelId="{CBDBE2AC-BDB8-5C46-A81D-92475AC22D9F}">
      <dsp:nvSpPr>
        <dsp:cNvPr id="0" name=""/>
        <dsp:cNvSpPr/>
      </dsp:nvSpPr>
      <dsp:spPr>
        <a:xfrm>
          <a:off x="3940500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Boiler</a:t>
          </a:r>
        </a:p>
      </dsp:txBody>
      <dsp:txXfrm>
        <a:off x="3979082" y="1555601"/>
        <a:ext cx="2557435" cy="1240135"/>
      </dsp:txXfrm>
    </dsp:sp>
    <dsp:sp modelId="{4DA80F9F-BDE9-EB46-AD90-5C36051BCCCB}">
      <dsp:nvSpPr>
        <dsp:cNvPr id="0" name=""/>
        <dsp:cNvSpPr/>
      </dsp:nvSpPr>
      <dsp:spPr>
        <a:xfrm rot="18289469">
          <a:off x="6179321" y="1390975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884" y="1372086"/>
        <a:ext cx="92269" cy="92269"/>
      </dsp:txXfrm>
    </dsp:sp>
    <dsp:sp modelId="{BBD8CCE2-07FA-5742-A24C-5E27D605C6D2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Flue Gas</a:t>
          </a:r>
        </a:p>
      </dsp:txBody>
      <dsp:txXfrm>
        <a:off x="7667521" y="40706"/>
        <a:ext cx="2557435" cy="1240135"/>
      </dsp:txXfrm>
    </dsp:sp>
    <dsp:sp modelId="{14C614C6-7ABD-CB45-82A9-19FE27242EB8}">
      <dsp:nvSpPr>
        <dsp:cNvPr id="0" name=""/>
        <dsp:cNvSpPr/>
      </dsp:nvSpPr>
      <dsp:spPr>
        <a:xfrm>
          <a:off x="6575099" y="2148422"/>
          <a:ext cx="105383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39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3" y="2149323"/>
        <a:ext cx="52691" cy="52691"/>
      </dsp:txXfrm>
    </dsp:sp>
    <dsp:sp modelId="{B9E3C058-D110-8947-BE06-62C8C29EA0A0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Steam</a:t>
          </a:r>
        </a:p>
      </dsp:txBody>
      <dsp:txXfrm>
        <a:off x="7667521" y="1555601"/>
        <a:ext cx="2557435" cy="1240135"/>
      </dsp:txXfrm>
    </dsp:sp>
    <dsp:sp modelId="{09419228-969C-3A4C-92BF-C31EBD51E396}">
      <dsp:nvSpPr>
        <dsp:cNvPr id="0" name=""/>
        <dsp:cNvSpPr/>
      </dsp:nvSpPr>
      <dsp:spPr>
        <a:xfrm rot="3310531">
          <a:off x="6179321" y="2905870"/>
          <a:ext cx="18453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45395" y="272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884" y="2886981"/>
        <a:ext cx="92269" cy="92269"/>
      </dsp:txXfrm>
    </dsp:sp>
    <dsp:sp modelId="{796E52D4-54B9-494C-90FB-57674264E007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000" b="0" i="0" u="none" kern="1200" dirty="0"/>
            <a:t>Green liquor</a:t>
          </a:r>
          <a:endParaRPr lang="en-US" sz="4000" kern="1200" dirty="0"/>
        </a:p>
      </dsp:txBody>
      <dsp:txXfrm>
        <a:off x="7667521" y="3070495"/>
        <a:ext cx="2557435" cy="1240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BC29D-9DB9-6F44-BC64-C37608B8CF8A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991F1-BBDF-2542-B12C-52D8BC31D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4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0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the objective</a:t>
            </a:r>
            <a:r>
              <a:rPr lang="en-US" baseline="0" dirty="0"/>
              <a:t> to his lecture: explaining the past and predicting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4A873-F4D3-2449-94E1-D525D40807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1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3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model assumes data is normally distributed with mean equal to mu and standard deviation equal to sigma.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6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is the square-root of the </a:t>
            </a:r>
            <a:r>
              <a:rPr lang="en-US" dirty="0" err="1"/>
              <a:t>eiganvalues</a:t>
            </a:r>
            <a:r>
              <a:rPr lang="en-US" dirty="0"/>
              <a:t> for X transpose X matrix.</a:t>
            </a:r>
          </a:p>
          <a:p>
            <a:r>
              <a:rPr lang="en-US" dirty="0"/>
              <a:t>The diagonal of s is the covariance for each principle components</a:t>
            </a:r>
          </a:p>
          <a:p>
            <a:r>
              <a:rPr lang="en-US" dirty="0"/>
              <a:t>US = XV(inverse)</a:t>
            </a:r>
          </a:p>
          <a:p>
            <a:r>
              <a:rPr lang="en-US" dirty="0"/>
              <a:t>US is score matrix</a:t>
            </a:r>
          </a:p>
          <a:p>
            <a:r>
              <a:rPr lang="en-US" dirty="0"/>
              <a:t>V is loading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5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the Multiple Input Multiple Output (MIMO) regression problem into a series of Single Input Single Output  (SISO) regression problems.</a:t>
            </a:r>
          </a:p>
          <a:p>
            <a:r>
              <a:rPr lang="en-US" dirty="0"/>
              <a:t>Performs projection to latent variables like PCA but also consider Y. PLS was performed using 10 fold cross validation.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5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split on the variable that maximize  difference in MSE before and after the split. </a:t>
            </a:r>
          </a:p>
          <a:p>
            <a:r>
              <a:rPr lang="en-US" dirty="0"/>
              <a:t>Performed optimization of minimum number of leaves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991F1-BBDF-2542-B12C-52D8BC31D9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2522-4799-C34A-B04C-E6363D7D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F48ED-627F-0248-99C4-FAEF3B9DF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5B7EF-B142-7D42-88D6-902A2F2B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F7E1-E4FD-D04C-A54D-092BBFBD6DE0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BA81F-43EB-1C4B-942B-33B119B5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74318-2E8D-5F4E-995A-01015925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2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ACED-DCC8-D043-8271-08DBEEB7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78FE5-0EFB-6446-B3D3-61C4D2215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3BC68-61F3-E244-8347-19A26BCE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31D1-66F3-FA46-B341-66B2E04124FD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E34A-2572-CC4F-A0D3-123A8842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34776-301E-2D40-BC63-93CE879C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44584-B600-A549-A9BF-CFA33BD09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B8187-E17F-954B-932A-496DD31F7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60685-168E-3A4C-89D1-D59BE993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C8BE-2D96-4A4D-ABC0-91D7475E9E39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E0542-D5DB-7444-B201-6F0B3FF8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733C-19DB-9540-9BCE-5C5BF1E3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7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702C-670F-2341-A97A-57FA6A15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73EF1-6F4E-DC40-8249-0783336D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F3464-6B0E-134C-B186-A84E721B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B0DF-3616-2F4F-8523-A296C3CDC6A8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9E4F-9660-3D4D-AA88-1B751A75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122E1-ECF6-2B4C-9FED-807E84E6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5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0DD8-4140-564D-8106-4BD4FC49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6BDD4-A4D8-C24C-893D-C54C136C4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4875C-CAB8-5D4D-880E-353ACE94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6CA2-5F02-C844-9386-3C46F4D0939C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9DBC0-318E-234D-AC14-E9492680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2EE4C-C5EE-624B-8FED-587D6695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0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BE74-8442-5246-A6D3-F4DFE66C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C8B8-A988-9E40-A186-675156EF9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FDAA3-4549-3B4F-AE25-48341CBDE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64DB4-569F-9C4B-81A1-4C681166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6BB1-7667-3948-A42C-0498876F35C1}" type="datetime1">
              <a:rPr lang="en-CA" smtClean="0"/>
              <a:t>2018-12-05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FEFA1-A6DE-F345-9C28-D53C5FA6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5F71-5D8C-B74A-BDE5-66AC83D8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F39E-933C-6946-8C6B-793EBA7D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FBD23-0C85-FA40-AB5F-43710754E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A6EFF-02F2-174F-8DE5-1076C6D5D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2C695-A7E4-0F41-9EAD-2C3EE224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FA4A4-4ABA-8240-B820-E266B5138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B849E-EB6A-3B45-972D-E1F7ED86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7242-A7F4-DE4E-9FF0-051F00947897}" type="datetime1">
              <a:rPr lang="en-CA" smtClean="0"/>
              <a:t>2018-12-05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6A532-C677-C14E-B13C-C237AF60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B104B-7970-1447-8839-BC391A6B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0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2B38-AFA8-5747-A29D-F40EE90E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CFD78-CE77-1D4A-A3A4-20CE415D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9D6C4-8394-AB47-9A1C-86B5E80BF1B4}" type="datetime1">
              <a:rPr lang="en-CA" smtClean="0"/>
              <a:t>2018-12-05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8CFA5-CD5F-B54E-9E58-F59AD119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536E6-8C8D-4D4C-BC3A-5D3E921C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5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ABE28-A2E1-A241-8CEF-0DD4B6A5B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2FF9-C5BF-A34D-910C-415AE41458E0}" type="datetime1">
              <a:rPr lang="en-CA" smtClean="0"/>
              <a:t>2018-12-05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A6947-D5E5-AB4B-BF4D-83F9ED64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0B0C2-34C1-D041-9EA5-A172ED18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D35F-7B28-5A4A-B7D3-707C0EA2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545B-6398-5C4E-91BE-D017D5AA9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788B6-7E67-1947-B7DF-31E54D655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7C031-3385-3B41-945B-8B98F9E9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62FB2-3827-C049-84D8-CF9C196693D4}" type="datetime1">
              <a:rPr lang="en-CA" smtClean="0"/>
              <a:t>2018-12-05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60BA3-B653-BF47-8A8C-ADC549BD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78D1E-4D61-684D-A0FF-CD927966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81C0-BB83-A844-9B5C-F501CE54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EE138-01A5-9E44-BBBF-36192499F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363C5-9D28-ED4F-A856-62FF7A7FD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A9172-900E-F141-9E01-0E96CD70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57F8-F242-E245-8F74-5ED0202912E0}" type="datetime1">
              <a:rPr lang="en-CA" smtClean="0"/>
              <a:t>2018-12-05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ED1D3-7E8C-DA46-9F83-F75DBBF2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41A4B-BEF2-FF48-AC81-A4FD727C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E647C-16DB-9C4E-84B5-8AB4D69A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18F9-6956-2F41-A925-25073EE5E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6EAE7-CEB3-CE44-939B-12E111864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628A-C3E3-084E-91FE-5F8BE6F1053B}" type="datetime1">
              <a:rPr lang="en-CA" smtClean="0"/>
              <a:t>2018-12-05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5BA39-F737-7441-AEC0-39B4223CF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7A088-2940-974F-B14F-084F3BB1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B5125-0FE4-BE41-A664-94D75F95F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9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6704-5D49-CF43-8F1D-6773A0458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699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Root Cause Analysis for SO2 Emission in Kraft Recovery Boiler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4C5B5-0501-EB46-9601-25EBED56F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1290"/>
            <a:ext cx="9144000" cy="1655762"/>
          </a:xfrm>
        </p:spPr>
        <p:txBody>
          <a:bodyPr/>
          <a:lstStyle/>
          <a:p>
            <a:r>
              <a:rPr lang="en-US" dirty="0"/>
              <a:t>Daniel Yung Chi Cho</a:t>
            </a:r>
          </a:p>
          <a:p>
            <a:r>
              <a:rPr lang="en-US" dirty="0"/>
              <a:t>Dec 6, 2018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0AA44-923C-5844-B4C1-3FAC0DBD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5" y="63102"/>
            <a:ext cx="3364635" cy="123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F875F-F6CF-2F4D-9207-1C978256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030" y="0"/>
            <a:ext cx="1240970" cy="13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2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D5B-ACDB-E845-85C4-6154D2F1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80735D-BC50-7742-BAD7-D4476C152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922" y="160111"/>
            <a:ext cx="8577792" cy="64333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37EFA-BCDF-1E4C-BD5C-460067DC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between independent variables and SO</a:t>
            </a:r>
            <a:r>
              <a:rPr lang="en-US" baseline="-25000" dirty="0"/>
              <a:t>2</a:t>
            </a:r>
            <a:r>
              <a:rPr lang="en-US" dirty="0"/>
              <a:t> emissions </a:t>
            </a:r>
            <a:endParaRPr lang="ar-LY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503505"/>
              </p:ext>
            </p:extLst>
          </p:nvPr>
        </p:nvGraphicFramePr>
        <p:xfrm>
          <a:off x="1652460" y="2582967"/>
          <a:ext cx="8128000" cy="37084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208643">
                  <a:extLst>
                    <a:ext uri="{9D8B030D-6E8A-4147-A177-3AD203B41FA5}">
                      <a16:colId xmlns:a16="http://schemas.microsoft.com/office/drawing/2014/main" val="2527632885"/>
                    </a:ext>
                  </a:extLst>
                </a:gridCol>
                <a:gridCol w="2855357">
                  <a:extLst>
                    <a:ext uri="{9D8B030D-6E8A-4147-A177-3AD203B41FA5}">
                      <a16:colId xmlns:a16="http://schemas.microsoft.com/office/drawing/2014/main" val="3128136809"/>
                    </a:ext>
                  </a:extLst>
                </a:gridCol>
                <a:gridCol w="1158378">
                  <a:extLst>
                    <a:ext uri="{9D8B030D-6E8A-4147-A177-3AD203B41FA5}">
                      <a16:colId xmlns:a16="http://schemas.microsoft.com/office/drawing/2014/main" val="3192648131"/>
                    </a:ext>
                  </a:extLst>
                </a:gridCol>
                <a:gridCol w="2905622">
                  <a:extLst>
                    <a:ext uri="{9D8B030D-6E8A-4147-A177-3AD203B41FA5}">
                      <a16:colId xmlns:a16="http://schemas.microsoft.com/office/drawing/2014/main" val="629642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Cor.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Parameter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 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Cor.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Parameter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3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0.084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TRSRAW 1 Min Avg.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0.055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baseline="0" dirty="0"/>
                        <a:t>Primary Air Flow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51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-0.153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 Density Dry Solids-A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0.0049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Secondary Air Flow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491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-0.180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</a:t>
                      </a:r>
                      <a:r>
                        <a:rPr lang="en-US" baseline="0" dirty="0"/>
                        <a:t> Density Dry Solids-B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-0.127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Tertiary Air Flow 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31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0.113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Primary Air Temp.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0.0556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Windbox</a:t>
                      </a:r>
                      <a:r>
                        <a:rPr lang="en-US" baseline="0" dirty="0"/>
                        <a:t> Pressure 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0.115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Secondary Air Temp. 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0.119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Secondary </a:t>
                      </a:r>
                      <a:r>
                        <a:rPr lang="en-US" dirty="0" err="1"/>
                        <a:t>Windbox</a:t>
                      </a:r>
                      <a:r>
                        <a:rPr lang="en-US" dirty="0"/>
                        <a:t> Pressure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1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0.025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Steam Flow 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0.133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Tertiary </a:t>
                      </a:r>
                      <a:r>
                        <a:rPr lang="en-US" dirty="0" err="1"/>
                        <a:t>Windbox</a:t>
                      </a:r>
                      <a:r>
                        <a:rPr lang="en-US" baseline="0" dirty="0"/>
                        <a:t> Pressure 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44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-0.315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Liquor</a:t>
                      </a:r>
                      <a:r>
                        <a:rPr lang="en-US" baseline="0" dirty="0"/>
                        <a:t> Solids Flow 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1" eaLnBrk="1" latinLnBrk="0" hangingPunct="1"/>
                      <a:r>
                        <a:rPr lang="ar-LY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 Solid 50/50 Test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6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0.021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ST/DS Ratio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-0.131</a:t>
                      </a: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Flue Gas</a:t>
                      </a:r>
                      <a:r>
                        <a:rPr lang="en-US" baseline="0" dirty="0"/>
                        <a:t> Oxygen </a:t>
                      </a: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78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L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ar-L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9919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8600693" y="5195561"/>
            <a:ext cx="818147" cy="3176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Y"/>
          </a:p>
        </p:txBody>
      </p:sp>
      <p:sp>
        <p:nvSpPr>
          <p:cNvPr id="18" name="Oval 17"/>
          <p:cNvSpPr/>
          <p:nvPr/>
        </p:nvSpPr>
        <p:spPr>
          <a:xfrm>
            <a:off x="8463642" y="3300795"/>
            <a:ext cx="955198" cy="7990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Y"/>
          </a:p>
        </p:txBody>
      </p:sp>
      <p:sp>
        <p:nvSpPr>
          <p:cNvPr id="19" name="Oval 18"/>
          <p:cNvSpPr/>
          <p:nvPr/>
        </p:nvSpPr>
        <p:spPr>
          <a:xfrm>
            <a:off x="4518006" y="4802985"/>
            <a:ext cx="818147" cy="399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Y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EB8F7D-BBB4-4E99-83BD-2FC65773F863}"/>
              </a:ext>
            </a:extLst>
          </p:cNvPr>
          <p:cNvSpPr/>
          <p:nvPr/>
        </p:nvSpPr>
        <p:spPr>
          <a:xfrm>
            <a:off x="4544901" y="5511200"/>
            <a:ext cx="818147" cy="3995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L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CB1F-D0FF-4A3A-AC05-2689AB078514}" type="slidenum">
              <a:rPr lang="ar-LY" smtClean="0"/>
              <a:t>11</a:t>
            </a:fld>
            <a:endParaRPr lang="ar-LY"/>
          </a:p>
        </p:txBody>
      </p:sp>
    </p:spTree>
    <p:extLst>
      <p:ext uri="{BB962C8B-B14F-4D97-AF65-F5344CB8AC3E}">
        <p14:creationId xmlns:p14="http://schemas.microsoft.com/office/powerpoint/2010/main" val="98515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7F1D-D8C0-514C-BCE9-92A5A2D0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CDEA-DBF4-2940-812B-F80E78E6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8BACE-32D9-0545-A168-C50FAE09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D9B5125-0FE4-BE41-A664-94D75F95FE06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1706D-B1E2-E449-816C-D023555575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93" y="182561"/>
            <a:ext cx="7878536" cy="653891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3EE69-25EF-0F4F-A181-067591871C98}"/>
              </a:ext>
            </a:extLst>
          </p:cNvPr>
          <p:cNvSpPr/>
          <p:nvPr/>
        </p:nvSpPr>
        <p:spPr>
          <a:xfrm>
            <a:off x="3886200" y="506186"/>
            <a:ext cx="457200" cy="5850164"/>
          </a:xfrm>
          <a:prstGeom prst="roundRect">
            <a:avLst/>
          </a:prstGeom>
          <a:noFill/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0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4F6C-A8AE-6E41-83E1-E80EAC55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1FDB65-F6AB-8A4F-948F-0B0A8248A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543" y="622"/>
            <a:ext cx="8777443" cy="68573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D9E1-8A0B-A34D-8D4B-B3D0E208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2A522-DC78-AD47-A51F-95EB3759E3F4}"/>
              </a:ext>
            </a:extLst>
          </p:cNvPr>
          <p:cNvSpPr/>
          <p:nvPr/>
        </p:nvSpPr>
        <p:spPr>
          <a:xfrm>
            <a:off x="7195279" y="569626"/>
            <a:ext cx="239842" cy="556135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75A0CC-1512-BE40-B91D-FEF20DE8C4EE}"/>
              </a:ext>
            </a:extLst>
          </p:cNvPr>
          <p:cNvSpPr/>
          <p:nvPr/>
        </p:nvSpPr>
        <p:spPr>
          <a:xfrm>
            <a:off x="5731329" y="2024743"/>
            <a:ext cx="3886200" cy="424543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6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595F-7239-0140-8163-E6E2A40E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9B90B7-7625-E34D-98BB-10258A202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182" y="173718"/>
            <a:ext cx="9821636" cy="65477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0AC0A-8E51-4640-9634-582AFA99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D9B5125-0FE4-BE41-A664-94D75F95FE06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7717F-D830-FE48-B67C-8BF7097EDC75}"/>
              </a:ext>
            </a:extLst>
          </p:cNvPr>
          <p:cNvSpPr/>
          <p:nvPr/>
        </p:nvSpPr>
        <p:spPr>
          <a:xfrm>
            <a:off x="7480093" y="666920"/>
            <a:ext cx="239842" cy="5561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9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C1B90-DDFE-6C4D-85E3-C9490610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Spectral Correlation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F28A0-ADD7-8340-836E-B5CDB6C1A00F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Secondary Air Flow (Tag 3)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Flue Gas Oxygen (Tag11)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Dry Solid Density Transmitter A &amp; B (Tag 13,14)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Primary Air Temperature (Tag 15)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Secondary Air Temperature (Tag 16)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Black Liquor Pressure (Tag 22), Black Liquor Indirect Heater Temperature (Tag 23)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Green Liquor Sulfidity (tag 25)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 and NOX Correlation (Tag 26)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A58607-E29C-6A43-BEA4-B4E0C1CCE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264977"/>
            <a:ext cx="6250769" cy="41671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85628-13B3-C940-B557-EE00D836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D9B5125-0FE4-BE41-A664-94D75F95FE06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9D85A-4493-EB4C-9722-CBD430B35F03}"/>
              </a:ext>
            </a:extLst>
          </p:cNvPr>
          <p:cNvSpPr/>
          <p:nvPr/>
        </p:nvSpPr>
        <p:spPr>
          <a:xfrm>
            <a:off x="7625443" y="1436914"/>
            <a:ext cx="473528" cy="38372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0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08C0-195E-9749-92F9-43C9B291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Test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F603CD-FE90-6B45-AE52-0CE7EE22A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192" y="1825625"/>
            <a:ext cx="572361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0C34-60C7-5F48-9EF2-2E1D27B8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3CB94-A6B4-0841-B04B-1E6C24D2A081}"/>
              </a:ext>
            </a:extLst>
          </p:cNvPr>
          <p:cNvSpPr txBox="1"/>
          <p:nvPr/>
        </p:nvSpPr>
        <p:spPr>
          <a:xfrm>
            <a:off x="8610600" y="2433234"/>
            <a:ext cx="197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Secondary Air Flow</a:t>
            </a:r>
          </a:p>
        </p:txBody>
      </p:sp>
    </p:spTree>
    <p:extLst>
      <p:ext uri="{BB962C8B-B14F-4D97-AF65-F5344CB8AC3E}">
        <p14:creationId xmlns:p14="http://schemas.microsoft.com/office/powerpoint/2010/main" val="162150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013E-6E36-274D-BD98-D6D6C400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Test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285848-75F8-A54E-9AD2-B953D2976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630" y="1825625"/>
            <a:ext cx="56567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CBCC4-8249-144A-8AED-A71EFEF5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3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DAD8-DBFD-6049-9D25-CC7605D6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D705A-84A3-444D-A754-383EBB25C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Outliner, Transformation, lag adjustment, MA filter,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A84C6-09AF-9048-864D-AEEC208A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3D64-E365-9D40-9D30-AAC27FDA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Treatment Using DVA tool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E24ABB-355C-774E-A2B8-57F29F47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B0AA3-D458-834A-A525-583DEB61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Recovery Cycle</a:t>
            </a:r>
            <a:endParaRPr lang="ar-L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3" y="1844242"/>
            <a:ext cx="6800273" cy="41933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1" y="2274888"/>
            <a:ext cx="4511964" cy="3885477"/>
          </a:xfrm>
          <a:prstGeom prst="rect">
            <a:avLst/>
          </a:prstGeom>
        </p:spPr>
      </p:pic>
      <p:cxnSp>
        <p:nvCxnSpPr>
          <p:cNvPr id="7" name="Curved Connector 6"/>
          <p:cNvCxnSpPr>
            <a:endCxn id="5" idx="2"/>
          </p:cNvCxnSpPr>
          <p:nvPr/>
        </p:nvCxnSpPr>
        <p:spPr>
          <a:xfrm rot="10800000" flipV="1">
            <a:off x="2556163" y="5920509"/>
            <a:ext cx="6513946" cy="239856"/>
          </a:xfrm>
          <a:prstGeom prst="curvedConnector4">
            <a:avLst>
              <a:gd name="adj1" fmla="val 22190"/>
              <a:gd name="adj2" fmla="val 299279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3091" y="1474910"/>
            <a:ext cx="17918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 emission</a:t>
            </a:r>
            <a:endParaRPr lang="ar-LY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470400" y="1844242"/>
            <a:ext cx="9236" cy="3540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2"/>
          </p:cNvCxnSpPr>
          <p:nvPr/>
        </p:nvCxnSpPr>
        <p:spPr>
          <a:xfrm flipV="1">
            <a:off x="4470400" y="1844242"/>
            <a:ext cx="258618" cy="3540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221018" y="1844242"/>
            <a:ext cx="249382" cy="3540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CB1F-D0FF-4A3A-AC05-2689AB078514}" type="slidenum">
              <a:rPr lang="ar-LY" smtClean="0"/>
              <a:t>2</a:t>
            </a:fld>
            <a:endParaRPr lang="ar-LY"/>
          </a:p>
        </p:txBody>
      </p:sp>
    </p:spTree>
    <p:extLst>
      <p:ext uri="{BB962C8B-B14F-4D97-AF65-F5344CB8AC3E}">
        <p14:creationId xmlns:p14="http://schemas.microsoft.com/office/powerpoint/2010/main" val="2669485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7A3C-5652-A846-BE6B-9DC813830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 of SO2 Emission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30873-287E-824A-8922-ED235B05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20B5A2-CACF-7744-935F-7C53892814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4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8403-8436-274F-ABE5-26FCCC4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Box-Cox Transformation of burn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6131-833B-5948-9A66-CCA2858F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4DB24C-0090-B448-83DB-B46FCB10FF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32" y="1847850"/>
            <a:ext cx="5801784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EF12-4ECF-F147-BC48-E21162F85A68}"/>
                  </a:ext>
                </a:extLst>
              </p:cNvPr>
              <p:cNvSpPr/>
              <p:nvPr/>
            </p:nvSpPr>
            <p:spPr>
              <a:xfrm>
                <a:off x="1549466" y="3030555"/>
                <a:ext cx="2407454" cy="661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𝐷𝑎𝑡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EF12-4ECF-F147-BC48-E21162F85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466" y="3030555"/>
                <a:ext cx="2407454" cy="661976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08D4765-987F-704C-833A-E302DCC38693}"/>
              </a:ext>
            </a:extLst>
          </p:cNvPr>
          <p:cNvSpPr txBox="1"/>
          <p:nvPr/>
        </p:nvSpPr>
        <p:spPr>
          <a:xfrm>
            <a:off x="944381" y="2548328"/>
            <a:ext cx="215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of Box-Cox</a:t>
            </a:r>
          </a:p>
        </p:txBody>
      </p:sp>
    </p:spTree>
    <p:extLst>
      <p:ext uri="{BB962C8B-B14F-4D97-AF65-F5344CB8AC3E}">
        <p14:creationId xmlns:p14="http://schemas.microsoft.com/office/powerpoint/2010/main" val="1160464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6646-3556-5147-BFFF-C3DC1C31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Box-Cox Transformation of </a:t>
            </a:r>
            <a:r>
              <a:rPr lang="en-US" dirty="0" err="1"/>
              <a:t>Sulfidity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1F74-109C-7D4E-93F7-CD50E848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B97F6-37EB-3F47-8BC9-69E7CA1015D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025C-DAEE-A94D-9B32-3569A573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Emission Oscillating?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562FA-CB09-EA42-9162-A95E9E9B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863D9-2D24-734B-91C0-340D3C5F96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52" y="1528998"/>
            <a:ext cx="6550702" cy="50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1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0490-FBD3-AE4A-AE76-6AACDAF4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Cross-correlation for all variables with SO2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4078AF-0F5D-FC49-9760-5B0FC7CEE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748" y="1364105"/>
            <a:ext cx="7118888" cy="53391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B5705-C2BB-704D-AEA3-45C9B626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A003B-AE16-D946-A3CB-820957A896DB}"/>
              </a:ext>
            </a:extLst>
          </p:cNvPr>
          <p:cNvSpPr txBox="1"/>
          <p:nvPr/>
        </p:nvSpPr>
        <p:spPr>
          <a:xfrm>
            <a:off x="5991118" y="3087974"/>
            <a:ext cx="58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365F8F-8C97-0D47-BC59-0AEE9FB31BB9}"/>
              </a:ext>
            </a:extLst>
          </p:cNvPr>
          <p:cNvCxnSpPr>
            <a:cxnSpLocks/>
          </p:cNvCxnSpPr>
          <p:nvPr/>
        </p:nvCxnSpPr>
        <p:spPr>
          <a:xfrm flipV="1">
            <a:off x="5991118" y="2098623"/>
            <a:ext cx="0" cy="3927424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12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BE3D-A1C0-064C-B0FC-07EF42E3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time found by maximizing Cross-Correlation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958A9-9C5E-F24B-BBF5-7B8C1E75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C4B25E3-6B3E-3846-9DF2-D02CF7FBB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174693"/>
              </p:ext>
            </p:extLst>
          </p:nvPr>
        </p:nvGraphicFramePr>
        <p:xfrm>
          <a:off x="1044220" y="2259177"/>
          <a:ext cx="4472160" cy="3886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9098">
                  <a:extLst>
                    <a:ext uri="{9D8B030D-6E8A-4147-A177-3AD203B41FA5}">
                      <a16:colId xmlns:a16="http://schemas.microsoft.com/office/drawing/2014/main" val="3740828455"/>
                    </a:ext>
                  </a:extLst>
                </a:gridCol>
                <a:gridCol w="1363062">
                  <a:extLst>
                    <a:ext uri="{9D8B030D-6E8A-4147-A177-3AD203B41FA5}">
                      <a16:colId xmlns:a16="http://schemas.microsoft.com/office/drawing/2014/main" val="1495660024"/>
                    </a:ext>
                  </a:extLst>
                </a:gridCol>
              </a:tblGrid>
              <a:tr h="5403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Variables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Lag time with Log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8793009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Time stamp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124241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PAF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-5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3826824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SAF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-5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178612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TAF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-9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004286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PWP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-5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080493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SWP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0946997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TWP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-26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6869408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BR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048975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Sulfidity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044213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BL_Solid_Test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-9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109649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FGO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-21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302316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TRS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-30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1067221"/>
                  </a:ext>
                </a:extLst>
              </a:tr>
              <a:tr h="2574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DSDA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-10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390711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E6B4C2-671D-3B45-86AD-7D2C8B8E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577113"/>
              </p:ext>
            </p:extLst>
          </p:nvPr>
        </p:nvGraphicFramePr>
        <p:xfrm>
          <a:off x="5856063" y="2259177"/>
          <a:ext cx="4801944" cy="3886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38368">
                  <a:extLst>
                    <a:ext uri="{9D8B030D-6E8A-4147-A177-3AD203B41FA5}">
                      <a16:colId xmlns:a16="http://schemas.microsoft.com/office/drawing/2014/main" val="1909886595"/>
                    </a:ext>
                  </a:extLst>
                </a:gridCol>
                <a:gridCol w="1463576">
                  <a:extLst>
                    <a:ext uri="{9D8B030D-6E8A-4147-A177-3AD203B41FA5}">
                      <a16:colId xmlns:a16="http://schemas.microsoft.com/office/drawing/2014/main" val="122113421"/>
                    </a:ext>
                  </a:extLst>
                </a:gridCol>
              </a:tblGrid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Variables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Lag time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964147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DSDB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556366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PAT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6750793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SAT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44335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Steam_Flow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-2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4442616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BL_Solid_Flow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89951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Steam/DS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-2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0291638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SO2M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986677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SO2HR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259461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BLPressure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-10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905892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BL_IHT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0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055864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SC_RFS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-34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368821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LKGL_SULFIDITY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-9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3154192"/>
                  </a:ext>
                </a:extLst>
              </a:tr>
              <a:tr h="2776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>
                          <a:effectLst/>
                        </a:rPr>
                        <a:t>NOXCORR</a:t>
                      </a:r>
                      <a:endParaRPr lang="en-CA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</a:rPr>
                        <a:t>-15</a:t>
                      </a:r>
                      <a:endParaRPr lang="en-CA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26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274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C2AC-5FD4-AB40-8FA9-07A9CBF1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Lag adjustment </a:t>
            </a:r>
            <a:br>
              <a:rPr lang="en-US" dirty="0"/>
            </a:br>
            <a:r>
              <a:rPr lang="en-US" dirty="0"/>
              <a:t>Changes in Correlation with SO2 emission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4B93A-ECDD-1241-93E3-2EA818E6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D11290F-9016-4E4B-AC8C-844511454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190" y="1556436"/>
            <a:ext cx="6712544" cy="5034409"/>
          </a:xfrm>
        </p:spPr>
      </p:pic>
    </p:spTree>
    <p:extLst>
      <p:ext uri="{BB962C8B-B14F-4D97-AF65-F5344CB8AC3E}">
        <p14:creationId xmlns:p14="http://schemas.microsoft.com/office/powerpoint/2010/main" val="225726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3ECF-AB2B-B741-A4DC-A97142EB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 adjustment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E63E59-6AA6-A547-8076-FA30A3A97D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869868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9027839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522758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9026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867065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50499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0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87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08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9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921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64560-24F8-FE45-8D0A-3E2EF9B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10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4052-CE8F-5146-A1E6-9A84FD7A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6CA2-196F-2548-BD1D-F8711B33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1764B-5146-704E-89A2-1A72FE8A75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95" y="1690688"/>
            <a:ext cx="6410135" cy="4485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1573F-2D5A-A04A-B3F7-F65A35EBF0C7}"/>
              </a:ext>
            </a:extLst>
          </p:cNvPr>
          <p:cNvSpPr txBox="1"/>
          <p:nvPr/>
        </p:nvSpPr>
        <p:spPr>
          <a:xfrm>
            <a:off x="1484026" y="2083633"/>
            <a:ext cx="189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size = 20</a:t>
            </a:r>
          </a:p>
        </p:txBody>
      </p:sp>
    </p:spTree>
    <p:extLst>
      <p:ext uri="{BB962C8B-B14F-4D97-AF65-F5344CB8AC3E}">
        <p14:creationId xmlns:p14="http://schemas.microsoft.com/office/powerpoint/2010/main" val="1548095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794B-BE41-EC49-84AF-3039A491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D5A6-92B9-6C4B-9AB1-52E77E1AA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normalized and centered to balance the scale of the variables and make variance comparable.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ADA96-81D6-7446-A6CE-2EEFBF7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  <a:endParaRPr lang="ar-L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sulfur dioxide emission at recovery boiler at a pulp mill. </a:t>
            </a:r>
          </a:p>
          <a:p>
            <a:r>
              <a:rPr lang="en-US" dirty="0"/>
              <a:t>Sulfur dioxide is a regulated pollutant.</a:t>
            </a:r>
          </a:p>
          <a:p>
            <a:r>
              <a:rPr lang="en-US" dirty="0"/>
              <a:t>Company faces penalty for emission beyond the limit.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Finding the root cause for sulfur dioxide emission based on historical data. </a:t>
            </a:r>
            <a:endParaRPr lang="ar-LY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489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  </a:t>
            </a:r>
            <a:endParaRPr lang="ar-L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CB1F-D0FF-4A3A-AC05-2689AB078514}" type="slidenum">
              <a:rPr lang="ar-LY" smtClean="0"/>
              <a:t>3</a:t>
            </a:fld>
            <a:endParaRPr lang="ar-LY"/>
          </a:p>
        </p:txBody>
      </p:sp>
    </p:spTree>
    <p:extLst>
      <p:ext uri="{BB962C8B-B14F-4D97-AF65-F5344CB8AC3E}">
        <p14:creationId xmlns:p14="http://schemas.microsoft.com/office/powerpoint/2010/main" val="853864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95C6-5A58-FD47-8677-80C49B4C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training and test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4859B-7A4E-0044-8813-BDF37205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D2AD2E-B60D-6540-8FE9-293E3780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set and test set were created using random sampling without replacement.</a:t>
            </a:r>
          </a:p>
          <a:p>
            <a:r>
              <a:rPr lang="en-CA" dirty="0"/>
              <a:t>1366 records goes to training and 585</a:t>
            </a:r>
            <a:r>
              <a:rPr lang="en-CA" dirty="0">
                <a:effectLst/>
              </a:rPr>
              <a:t> records goes to testing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2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7CA0-90B1-2F41-8037-8CF836F7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E8F2D-D8B6-1F47-8746-81A894D82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OLS, PCR,PLS, Regression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42BFC-850E-AD43-86C0-70E6B2BE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6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D119-82A3-B044-8609-1EC0F7D0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077090-78B3-9243-BEF9-89349F7AD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Model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Testing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077090-78B3-9243-BEF9-89349F7AD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50775-DD28-044D-8ADF-DCCFDD67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A1708-5D4C-8147-BABE-A0DE8941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7" y="2413416"/>
            <a:ext cx="57290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6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8A7F-258E-7B4D-905E-0228E7FD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513E30-BDEB-744E-8B97-54C25FD0335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1BC20-EAB0-8844-89E1-33CB5A6613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 with all 23 variables</a:t>
            </a:r>
          </a:p>
          <a:p>
            <a:r>
              <a:rPr lang="en-CA" dirty="0"/>
              <a:t>SSE is 237.8710 </a:t>
            </a:r>
          </a:p>
          <a:p>
            <a:r>
              <a:rPr lang="en-CA" dirty="0"/>
              <a:t>RMSE was 0.6512</a:t>
            </a:r>
          </a:p>
          <a:p>
            <a:r>
              <a:rPr lang="en-CA" dirty="0"/>
              <a:t>R</a:t>
            </a:r>
            <a:r>
              <a:rPr lang="en-CA" baseline="30000" dirty="0"/>
              <a:t>2</a:t>
            </a:r>
            <a:r>
              <a:rPr lang="en-CA" dirty="0"/>
              <a:t> is 0.5866.</a:t>
            </a:r>
            <a:r>
              <a:rPr lang="en-CA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8D04-5DD5-9148-976B-F3EC1243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05D4-E19A-6C45-B70B-2F435F62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LASSO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13908-9897-D64D-969A-7A28AF11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D35C2-92C7-AF4D-9583-B48E022B064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8953"/>
            <a:ext cx="5181600" cy="38862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009A51-C44C-4C40-8FC3-143B7D2909F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70150"/>
            <a:ext cx="51816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34200-840E-4442-A03E-58C76F854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574" y="2108043"/>
            <a:ext cx="3331563" cy="650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D9D59-14C2-F34E-9F37-D12FF91D385F}"/>
              </a:ext>
            </a:extLst>
          </p:cNvPr>
          <p:cNvSpPr txBox="1"/>
          <p:nvPr/>
        </p:nvSpPr>
        <p:spPr>
          <a:xfrm>
            <a:off x="838200" y="1661642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994235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045516-1C10-584A-9E23-20F1501A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LASSO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A4670-6822-9C42-9867-0CC88176DA1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8B0C77-2709-654C-8294-7DE1957DAE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Regress with all except </a:t>
            </a:r>
            <a:r>
              <a:rPr lang="en-US" dirty="0" err="1"/>
              <a:t>Sulfidity</a:t>
            </a:r>
            <a:endParaRPr lang="en-US" dirty="0"/>
          </a:p>
          <a:p>
            <a:r>
              <a:rPr lang="en-US" dirty="0"/>
              <a:t> RSS = 251.8956</a:t>
            </a:r>
          </a:p>
          <a:p>
            <a:r>
              <a:rPr lang="en-US" dirty="0"/>
              <a:t>RSE = 0.6695</a:t>
            </a:r>
          </a:p>
          <a:p>
            <a:r>
              <a:rPr lang="en-US" dirty="0" err="1"/>
              <a:t>Rsq</a:t>
            </a:r>
            <a:r>
              <a:rPr lang="en-US" dirty="0"/>
              <a:t> = 0.5623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142AD-986B-F548-95F8-3079081B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40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CA91-DDFF-C84E-A9F6-D956CEE0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Principle Component Analysis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228F4E-C697-BF41-8865-5F0C9C7C20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5656" y="2038661"/>
            <a:ext cx="4640764" cy="34852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D4A751-7BFB-4C44-BCEF-E651E1F43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Dimension reduction by creating latent variables that are linear combination of the original variables.</a:t>
            </a:r>
          </a:p>
          <a:p>
            <a:r>
              <a:rPr lang="en-US" dirty="0"/>
              <a:t>PCA finds efficient ways to describe data with less variable and with minimum data loss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4803F-4363-2D40-96F1-AA39D953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5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065F-DA74-A547-8BAE-B5FD62B6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value Decomposition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E8FA3-2811-2149-A3E9-18715953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34DA7F-1DAE-8B42-835F-82CDCA33F63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02466" y="2593298"/>
            <a:ext cx="9865403" cy="3102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E57F54-FB6B-DF4C-80CC-49ABD0B0F24A}"/>
                  </a:ext>
                </a:extLst>
              </p:cNvPr>
              <p:cNvSpPr/>
              <p:nvPr/>
            </p:nvSpPr>
            <p:spPr>
              <a:xfrm>
                <a:off x="1002466" y="1864849"/>
                <a:ext cx="2021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E57F54-FB6B-DF4C-80CC-49ABD0B0F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66" y="1864849"/>
                <a:ext cx="202113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14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15A3-7282-F343-975F-51DA95EA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Variable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2C708-0E8E-8F42-959F-3FCAA038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783EFD-3D1F-B24B-8019-ACD86B450B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840" y="3192905"/>
            <a:ext cx="8688258" cy="2935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AEF5AB-CB3E-0841-AF9C-4E865B90D0FF}"/>
                  </a:ext>
                </a:extLst>
              </p:cNvPr>
              <p:cNvSpPr/>
              <p:nvPr/>
            </p:nvSpPr>
            <p:spPr>
              <a:xfrm>
                <a:off x="838200" y="1870548"/>
                <a:ext cx="270965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𝑣𝑖𝑟𝑡𝑢𝑎𝑙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=23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AEF5AB-CB3E-0841-AF9C-4E865B90D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70548"/>
                <a:ext cx="2709652" cy="848566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452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FA74-A274-004C-8B76-6FB289D9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training data in the first two principle component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7374C-FF39-3D42-99D6-4ED40494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C353E9-D3F8-D144-BB89-E2441A0211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and Variables</a:t>
            </a:r>
            <a:endParaRPr lang="ar-L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69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b="1" dirty="0"/>
              <a:t>Source:</a:t>
            </a:r>
            <a:r>
              <a:rPr lang="en-US" dirty="0"/>
              <a:t> hourly process data from March 2016 to June 2016 provided by an industrial partner.</a:t>
            </a:r>
            <a:endParaRPr lang="en-US" dirty="0">
              <a:cs typeface="Calibri"/>
            </a:endParaRPr>
          </a:p>
          <a:p>
            <a:pPr algn="just"/>
            <a:r>
              <a:rPr lang="en-US" b="1" dirty="0"/>
              <a:t>Data Type: </a:t>
            </a:r>
            <a:r>
              <a:rPr lang="en-US" dirty="0"/>
              <a:t>Numerical</a:t>
            </a:r>
            <a:r>
              <a:rPr lang="en-US" b="1" dirty="0"/>
              <a:t> </a:t>
            </a:r>
          </a:p>
          <a:p>
            <a:pPr algn="just"/>
            <a:r>
              <a:rPr lang="en-US" b="1" dirty="0"/>
              <a:t>Variables:</a:t>
            </a:r>
            <a:r>
              <a:rPr lang="en-US" dirty="0"/>
              <a:t> 26 </a:t>
            </a:r>
          </a:p>
          <a:p>
            <a:pPr algn="just"/>
            <a:r>
              <a:rPr lang="en-US" b="1" dirty="0"/>
              <a:t>Observations:</a:t>
            </a:r>
            <a:r>
              <a:rPr lang="en-US" dirty="0"/>
              <a:t> 2327 </a:t>
            </a:r>
            <a:endParaRPr lang="ar-LY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150643"/>
              </p:ext>
            </p:extLst>
          </p:nvPr>
        </p:nvGraphicFramePr>
        <p:xfrm>
          <a:off x="5386689" y="1825625"/>
          <a:ext cx="6484346" cy="48209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242173">
                  <a:extLst>
                    <a:ext uri="{9D8B030D-6E8A-4147-A177-3AD203B41FA5}">
                      <a16:colId xmlns:a16="http://schemas.microsoft.com/office/drawing/2014/main" val="3052593688"/>
                    </a:ext>
                  </a:extLst>
                </a:gridCol>
                <a:gridCol w="3242173">
                  <a:extLst>
                    <a:ext uri="{9D8B030D-6E8A-4147-A177-3AD203B41FA5}">
                      <a16:colId xmlns:a16="http://schemas.microsoft.com/office/drawing/2014/main" val="2661595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BL</a:t>
                      </a:r>
                      <a:r>
                        <a:rPr lang="en-US" baseline="0" dirty="0"/>
                        <a:t> Density Dry Solids-B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Time Stamp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01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Primary Air Temp.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</a:t>
                      </a:r>
                      <a:r>
                        <a:rPr lang="en-US" baseline="0" dirty="0"/>
                        <a:t>Primary Air Flow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Secondary Air Temp.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Secondary Air Flow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758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Steam Flow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Tertiary Air Flow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044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Liquor</a:t>
                      </a:r>
                      <a:r>
                        <a:rPr lang="en-US" baseline="0" dirty="0"/>
                        <a:t> Solids Flow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Primary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Windbox</a:t>
                      </a:r>
                      <a:r>
                        <a:rPr lang="en-US" baseline="0" dirty="0"/>
                        <a:t> Pressure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6095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ST/DS Ratio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Secondary </a:t>
                      </a:r>
                      <a:r>
                        <a:rPr lang="en-US" dirty="0" err="1"/>
                        <a:t>Windbox</a:t>
                      </a:r>
                      <a:r>
                        <a:rPr lang="en-US" dirty="0"/>
                        <a:t> Pressure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806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SO2 Raw (1min</a:t>
                      </a:r>
                      <a:r>
                        <a:rPr lang="en-US" baseline="0" dirty="0"/>
                        <a:t> Avg.)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Tertiary </a:t>
                      </a:r>
                      <a:r>
                        <a:rPr lang="en-US" dirty="0" err="1"/>
                        <a:t>Windbox</a:t>
                      </a:r>
                      <a:r>
                        <a:rPr lang="en-US" baseline="0" dirty="0"/>
                        <a:t> Pressure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49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SO2 Raw (1Hr Avg.)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Burn Rate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26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</a:t>
                      </a:r>
                      <a:r>
                        <a:rPr lang="en-US" baseline="0" dirty="0"/>
                        <a:t> Black Liquor Press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</a:t>
                      </a:r>
                      <a:r>
                        <a:rPr lang="en-US" dirty="0" err="1"/>
                        <a:t>Sulfidity</a:t>
                      </a:r>
                      <a:r>
                        <a:rPr lang="en-US" baseline="0" dirty="0"/>
                        <a:t> Calculated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6068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BL</a:t>
                      </a:r>
                      <a:r>
                        <a:rPr lang="en-US" baseline="0" dirty="0"/>
                        <a:t> Indirect Heater Temp.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BL Solid 50/50 Test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724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Salt Cake Rotary Feeder Sp.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Flue Gas</a:t>
                      </a:r>
                      <a:r>
                        <a:rPr lang="en-US" baseline="0" dirty="0"/>
                        <a:t> Oxygen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6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Lime Kiln Entry 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</a:t>
                      </a:r>
                      <a:r>
                        <a:rPr lang="en-US" baseline="0" dirty="0"/>
                        <a:t> TRSRAW 1 Min Avg.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097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</a:t>
                      </a:r>
                      <a:r>
                        <a:rPr lang="en-US" dirty="0" err="1"/>
                        <a:t>Nox</a:t>
                      </a:r>
                      <a:r>
                        <a:rPr lang="en-US" dirty="0"/>
                        <a:t> (1Hr Avg.)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       BL Density Dry Solids-A</a:t>
                      </a:r>
                      <a:endParaRPr lang="ar-LY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9228325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0CB1F-D0FF-4A3A-AC05-2689AB078514}" type="slidenum">
              <a:rPr lang="ar-LY" smtClean="0"/>
              <a:t>4</a:t>
            </a:fld>
            <a:endParaRPr lang="ar-LY"/>
          </a:p>
        </p:txBody>
      </p:sp>
    </p:spTree>
    <p:extLst>
      <p:ext uri="{BB962C8B-B14F-4D97-AF65-F5344CB8AC3E}">
        <p14:creationId xmlns:p14="http://schemas.microsoft.com/office/powerpoint/2010/main" val="1687547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9E0F-97F4-C54A-8355-75E74EE7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explained by principle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89BC1-7E39-0F4E-8749-F0BAE8FD019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EC383D-61BA-4941-90FF-1748808B22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FCBEC-A0F8-AE4A-9031-522152C9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BED2F-BEA1-1646-B9A1-F6DE56E645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6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2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73D4-B916-574F-B5BB-44D1D61A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B4308-A5E0-3349-959B-81B39D15B3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 with all variables</a:t>
            </a:r>
          </a:p>
          <a:p>
            <a:r>
              <a:rPr lang="en-CA" dirty="0"/>
              <a:t>SSE is 237.87</a:t>
            </a:r>
            <a:endParaRPr lang="en-US" dirty="0"/>
          </a:p>
          <a:p>
            <a:r>
              <a:rPr lang="en-CA" dirty="0"/>
              <a:t>RMSE is 0.6512</a:t>
            </a:r>
            <a:r>
              <a:rPr lang="en-CA" dirty="0">
                <a:effectLst/>
              </a:rPr>
              <a:t> </a:t>
            </a:r>
          </a:p>
          <a:p>
            <a:r>
              <a:rPr lang="en-CA" dirty="0" err="1"/>
              <a:t>Rsq</a:t>
            </a:r>
            <a:r>
              <a:rPr lang="en-CA" dirty="0"/>
              <a:t> = 0.5866</a:t>
            </a:r>
          </a:p>
          <a:p>
            <a:r>
              <a:rPr lang="en-CA" dirty="0"/>
              <a:t>Identical to OLS when regressing all variables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41EE5-A555-814F-A542-9D732C9A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062BCE-1A0F-A946-958F-E55331122CC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6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5EED-43E4-204D-856E-1D493A64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8C5C26-17ED-9742-92C6-BF5617332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96224-6911-C54D-B9C5-0DD238C908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 with top 10 components</a:t>
            </a:r>
          </a:p>
          <a:p>
            <a:r>
              <a:rPr lang="en-US" dirty="0"/>
              <a:t>SSE = 304.6549</a:t>
            </a:r>
          </a:p>
          <a:p>
            <a:r>
              <a:rPr lang="en-US" dirty="0"/>
              <a:t>RMSE = </a:t>
            </a:r>
            <a:r>
              <a:rPr lang="en-CA" dirty="0"/>
              <a:t>0.7369</a:t>
            </a:r>
            <a:r>
              <a:rPr lang="en-CA" dirty="0">
                <a:effectLst/>
              </a:rPr>
              <a:t> </a:t>
            </a:r>
          </a:p>
          <a:p>
            <a:r>
              <a:rPr lang="en-US" dirty="0"/>
              <a:t>R-</a:t>
            </a:r>
            <a:r>
              <a:rPr lang="en-US" dirty="0" err="1"/>
              <a:t>sq</a:t>
            </a:r>
            <a:r>
              <a:rPr lang="en-US" dirty="0"/>
              <a:t> = 0.4706</a:t>
            </a:r>
          </a:p>
          <a:p>
            <a:r>
              <a:rPr lang="en-US" dirty="0"/>
              <a:t>Over estimated in the low end and underestimated in the high 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F71C8-B972-6046-9728-556F7B4B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9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0D2B-28B0-1D4F-A5FC-DD5B86B1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79353-EBB8-374E-92EF-E12F85E4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9B6495-115A-824F-B9D6-B60063F8AA3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23813E-1F94-E040-8F69-677D26E6490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62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8C1F-CDE3-9947-9428-58AA9213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B4D5A-BFB6-6646-BB78-919129094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 with to 10 components &amp; 10 fold </a:t>
            </a:r>
            <a:r>
              <a:rPr lang="en-US" dirty="0" err="1"/>
              <a:t>crossvalidation</a:t>
            </a:r>
            <a:endParaRPr lang="en-US" dirty="0"/>
          </a:p>
          <a:p>
            <a:r>
              <a:rPr lang="en-US" dirty="0"/>
              <a:t>SSE = 257.56</a:t>
            </a:r>
          </a:p>
          <a:p>
            <a:r>
              <a:rPr lang="en-US" dirty="0"/>
              <a:t>RMSE = 0.66</a:t>
            </a:r>
          </a:p>
          <a:p>
            <a:r>
              <a:rPr lang="en-US" dirty="0"/>
              <a:t>R square = 0.55 </a:t>
            </a:r>
          </a:p>
          <a:p>
            <a:r>
              <a:rPr lang="en-US" dirty="0"/>
              <a:t>Same accuracy as OLS with fewer components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D75BD-DD10-7441-A3D6-933802AE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4389F-C424-B74E-A4B7-062370CECC2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4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403AE5-C20B-E147-B0D0-1CCD8CF3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PLS Residuals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D4DFE5-9A56-9D43-815F-AF68BD6991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0E974-DD94-0442-A4C7-1B347541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4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E139-D8B0-3547-B14E-FBA3EC48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A24183-5F22-BD49-883B-ED597CD905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55" y="1825625"/>
            <a:ext cx="6053689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0A99B-2721-8A45-AA70-2F001AB4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5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C274-6066-C343-8079-7FAB5511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B278B-E92A-F24B-B4C9-392764426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Regression with all variables with unlimited branches and 10 fold cross validation.</a:t>
            </a:r>
          </a:p>
          <a:p>
            <a:r>
              <a:rPr lang="en-US" dirty="0"/>
              <a:t>SSE = 81.5320</a:t>
            </a:r>
          </a:p>
          <a:p>
            <a:r>
              <a:rPr lang="en-US" dirty="0"/>
              <a:t>RMSE = 0.3812</a:t>
            </a:r>
          </a:p>
          <a:p>
            <a:r>
              <a:rPr lang="en-US" dirty="0"/>
              <a:t>R </a:t>
            </a:r>
            <a:r>
              <a:rPr lang="en-US" dirty="0" err="1"/>
              <a:t>sq</a:t>
            </a:r>
            <a:r>
              <a:rPr lang="en-US" dirty="0"/>
              <a:t> = 0.8583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2618C-60B0-EC49-A4CB-8D6CFDCB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4A680-89DE-3A4F-BEBE-EA965F74C69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7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4603-427B-AD46-BBA9-15C8F67F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Testing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76ADBC-A942-AF43-A214-D0E043DC16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AEF8-0F2E-8E46-9501-EA26DA1EEE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With 30 splits only, 10 fold cross validation, and all variables</a:t>
            </a:r>
          </a:p>
          <a:p>
            <a:r>
              <a:rPr lang="en-US" dirty="0"/>
              <a:t>SSE = 150.8188</a:t>
            </a:r>
          </a:p>
          <a:p>
            <a:r>
              <a:rPr lang="en-US" dirty="0"/>
              <a:t>RMSE = 0.5126</a:t>
            </a:r>
          </a:p>
          <a:p>
            <a:r>
              <a:rPr lang="en-US" dirty="0"/>
              <a:t>R </a:t>
            </a:r>
            <a:r>
              <a:rPr lang="en-US" dirty="0" err="1"/>
              <a:t>sq</a:t>
            </a:r>
            <a:r>
              <a:rPr lang="en-US" dirty="0"/>
              <a:t> = 0.7379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C6B76-B2D8-F941-ACB1-466DEE81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35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8E69-A009-9F4B-8114-1EEC39B2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 Importance of parameters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BF2B9-94CC-E04D-8CFF-E82472DC1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49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355907-0AC2-4B48-89B3-F1CD23DDE4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161A-84EE-854C-986E-6B672A38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Boiler schematics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9236F4-E346-DF47-B343-50FD0C91400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92" y="1792783"/>
            <a:ext cx="502341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A0613-B5AB-BB42-99FE-1C1738DE8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4B5AA-B44E-A947-BD16-BF433B8DEA80}"/>
              </a:ext>
            </a:extLst>
          </p:cNvPr>
          <p:cNvSpPr txBox="1"/>
          <p:nvPr/>
        </p:nvSpPr>
        <p:spPr>
          <a:xfrm>
            <a:off x="8607708" y="5383172"/>
            <a:ext cx="7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F, T,P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7267CC-2817-A845-B95A-FC7AF0EF34B4}"/>
              </a:ext>
            </a:extLst>
          </p:cNvPr>
          <p:cNvSpPr/>
          <p:nvPr/>
        </p:nvSpPr>
        <p:spPr>
          <a:xfrm>
            <a:off x="8362577" y="4878903"/>
            <a:ext cx="490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F, 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A8F92-81CE-A642-861E-8376C427315C}"/>
              </a:ext>
            </a:extLst>
          </p:cNvPr>
          <p:cNvSpPr/>
          <p:nvPr/>
        </p:nvSpPr>
        <p:spPr>
          <a:xfrm>
            <a:off x="8607708" y="5562559"/>
            <a:ext cx="64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F, T,P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F5DA1-8EF0-EE4C-A7CC-17914ECB5B4B}"/>
              </a:ext>
            </a:extLst>
          </p:cNvPr>
          <p:cNvSpPr/>
          <p:nvPr/>
        </p:nvSpPr>
        <p:spPr>
          <a:xfrm>
            <a:off x="6236639" y="5383172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2B757-B519-524E-AE7E-92DF24A1BAB2}"/>
              </a:ext>
            </a:extLst>
          </p:cNvPr>
          <p:cNvSpPr/>
          <p:nvPr/>
        </p:nvSpPr>
        <p:spPr>
          <a:xfrm>
            <a:off x="6142680" y="4653336"/>
            <a:ext cx="44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F,P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E250B-3D81-3040-A264-B54E57BE52B7}"/>
              </a:ext>
            </a:extLst>
          </p:cNvPr>
          <p:cNvSpPr/>
          <p:nvPr/>
        </p:nvSpPr>
        <p:spPr>
          <a:xfrm>
            <a:off x="6208452" y="1533585"/>
            <a:ext cx="82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F, S/DS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B28121-373C-AA4A-82A6-6B2B3E08F69D}"/>
              </a:ext>
            </a:extLst>
          </p:cNvPr>
          <p:cNvSpPr/>
          <p:nvPr/>
        </p:nvSpPr>
        <p:spPr>
          <a:xfrm>
            <a:off x="2935964" y="4959972"/>
            <a:ext cx="2169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Density (sensors, lab)</a:t>
            </a:r>
          </a:p>
          <a:p>
            <a:r>
              <a:rPr lang="en-US" dirty="0" err="1">
                <a:solidFill>
                  <a:srgbClr val="FF0000"/>
                </a:solidFill>
              </a:rPr>
              <a:t>Sulfidity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4F8A4-9C15-EB47-B153-050523195F42}"/>
              </a:ext>
            </a:extLst>
          </p:cNvPr>
          <p:cNvSpPr/>
          <p:nvPr/>
        </p:nvSpPr>
        <p:spPr>
          <a:xfrm>
            <a:off x="6781824" y="4545447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4DC1D-97BE-CF45-9A0D-D2BAC2B82AEF}"/>
              </a:ext>
            </a:extLst>
          </p:cNvPr>
          <p:cNvSpPr/>
          <p:nvPr/>
        </p:nvSpPr>
        <p:spPr>
          <a:xfrm>
            <a:off x="3893004" y="5671133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A3C492-2A6F-B140-A4E4-EACB0FF122CD}"/>
              </a:ext>
            </a:extLst>
          </p:cNvPr>
          <p:cNvSpPr/>
          <p:nvPr/>
        </p:nvSpPr>
        <p:spPr>
          <a:xfrm>
            <a:off x="1934455" y="1762945"/>
            <a:ext cx="21037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SO2 Hour Average</a:t>
            </a:r>
          </a:p>
          <a:p>
            <a:r>
              <a:rPr lang="en-US" dirty="0">
                <a:solidFill>
                  <a:srgbClr val="FF0000"/>
                </a:solidFill>
              </a:rPr>
              <a:t>SO2 Minute Average</a:t>
            </a:r>
          </a:p>
          <a:p>
            <a:r>
              <a:rPr lang="en-US" dirty="0">
                <a:solidFill>
                  <a:srgbClr val="FF0000"/>
                </a:solidFill>
              </a:rPr>
              <a:t>Oxygen</a:t>
            </a:r>
          </a:p>
          <a:p>
            <a:r>
              <a:rPr lang="en-US" dirty="0" err="1">
                <a:solidFill>
                  <a:srgbClr val="FF0000"/>
                </a:solidFill>
              </a:rPr>
              <a:t>Nox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CA954-ABB0-7348-A7A2-7BF0F5BA844B}"/>
              </a:ext>
            </a:extLst>
          </p:cNvPr>
          <p:cNvSpPr/>
          <p:nvPr/>
        </p:nvSpPr>
        <p:spPr>
          <a:xfrm>
            <a:off x="6533515" y="606155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Sulfidity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56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6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3561-D87D-CF4C-9F02-BEE7CC3D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Method Prediction Performance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6D218A-AFAB-2949-91DC-A11933D80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302480"/>
              </p:ext>
            </p:extLst>
          </p:nvPr>
        </p:nvGraphicFramePr>
        <p:xfrm>
          <a:off x="974361" y="1690688"/>
          <a:ext cx="9938478" cy="456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5260">
                  <a:extLst>
                    <a:ext uri="{9D8B030D-6E8A-4147-A177-3AD203B41FA5}">
                      <a16:colId xmlns:a16="http://schemas.microsoft.com/office/drawing/2014/main" val="3503239192"/>
                    </a:ext>
                  </a:extLst>
                </a:gridCol>
                <a:gridCol w="2160900">
                  <a:extLst>
                    <a:ext uri="{9D8B030D-6E8A-4147-A177-3AD203B41FA5}">
                      <a16:colId xmlns:a16="http://schemas.microsoft.com/office/drawing/2014/main" val="2177626149"/>
                    </a:ext>
                  </a:extLst>
                </a:gridCol>
                <a:gridCol w="2160900">
                  <a:extLst>
                    <a:ext uri="{9D8B030D-6E8A-4147-A177-3AD203B41FA5}">
                      <a16:colId xmlns:a16="http://schemas.microsoft.com/office/drawing/2014/main" val="831529958"/>
                    </a:ext>
                  </a:extLst>
                </a:gridCol>
                <a:gridCol w="2591418">
                  <a:extLst>
                    <a:ext uri="{9D8B030D-6E8A-4147-A177-3AD203B41FA5}">
                      <a16:colId xmlns:a16="http://schemas.microsoft.com/office/drawing/2014/main" val="2642343507"/>
                    </a:ext>
                  </a:extLst>
                </a:gridCol>
              </a:tblGrid>
              <a:tr h="12704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Method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RMSE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R square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number of variables/ components/ split for trees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135799"/>
                  </a:ext>
                </a:extLst>
              </a:tr>
              <a:tr h="352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OLS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0.6512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0.5866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23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7791737"/>
                  </a:ext>
                </a:extLst>
              </a:tr>
              <a:tr h="352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LASSO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0.6695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0.5623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22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745309"/>
                  </a:ext>
                </a:extLst>
              </a:tr>
              <a:tr h="352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PCR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0.6512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0.5866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23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1572323"/>
                  </a:ext>
                </a:extLst>
              </a:tr>
              <a:tr h="352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PCR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0.7369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0.4706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10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2479842"/>
                  </a:ext>
                </a:extLst>
              </a:tr>
              <a:tr h="352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PLS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0.6699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0.5524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10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431086"/>
                  </a:ext>
                </a:extLst>
              </a:tr>
              <a:tr h="6352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Regression Trees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0.3669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0.8583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max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530228"/>
                  </a:ext>
                </a:extLst>
              </a:tr>
              <a:tr h="6352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Regression Trees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0.5056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>
                          <a:effectLst/>
                        </a:rPr>
                        <a:t>0.7451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2400" dirty="0">
                          <a:effectLst/>
                        </a:rPr>
                        <a:t>30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68099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EB3DD-8BFE-2447-B86F-250579CA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47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6304-9E9B-CC48-BF55-5376F32F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</a:t>
            </a:r>
            <a:br>
              <a:rPr lang="en-US" dirty="0"/>
            </a:br>
            <a:r>
              <a:rPr lang="en-US" dirty="0"/>
              <a:t>Top 6 Variables in beta magnitude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ECB8-9C5B-FA44-951C-3E83A2E7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790FE96-900D-8C46-8675-AF354162F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861765"/>
              </p:ext>
            </p:extLst>
          </p:nvPr>
        </p:nvGraphicFramePr>
        <p:xfrm>
          <a:off x="3908399" y="1824027"/>
          <a:ext cx="3866318" cy="4354534"/>
        </p:xfrm>
        <a:graphic>
          <a:graphicData uri="http://schemas.openxmlformats.org/drawingml/2006/table">
            <a:tbl>
              <a:tblPr/>
              <a:tblGrid>
                <a:gridCol w="1234439">
                  <a:extLst>
                    <a:ext uri="{9D8B030D-6E8A-4147-A177-3AD203B41FA5}">
                      <a16:colId xmlns:a16="http://schemas.microsoft.com/office/drawing/2014/main" val="3621259982"/>
                    </a:ext>
                  </a:extLst>
                </a:gridCol>
                <a:gridCol w="715617">
                  <a:extLst>
                    <a:ext uri="{9D8B030D-6E8A-4147-A177-3AD203B41FA5}">
                      <a16:colId xmlns:a16="http://schemas.microsoft.com/office/drawing/2014/main" val="2005259905"/>
                    </a:ext>
                  </a:extLst>
                </a:gridCol>
                <a:gridCol w="811032">
                  <a:extLst>
                    <a:ext uri="{9D8B030D-6E8A-4147-A177-3AD203B41FA5}">
                      <a16:colId xmlns:a16="http://schemas.microsoft.com/office/drawing/2014/main" val="2511904370"/>
                    </a:ext>
                  </a:extLst>
                </a:gridCol>
                <a:gridCol w="644055">
                  <a:extLst>
                    <a:ext uri="{9D8B030D-6E8A-4147-A177-3AD203B41FA5}">
                      <a16:colId xmlns:a16="http://schemas.microsoft.com/office/drawing/2014/main" val="3488925361"/>
                    </a:ext>
                  </a:extLst>
                </a:gridCol>
                <a:gridCol w="461175">
                  <a:extLst>
                    <a:ext uri="{9D8B030D-6E8A-4147-A177-3AD203B41FA5}">
                      <a16:colId xmlns:a16="http://schemas.microsoft.com/office/drawing/2014/main" val="3045643652"/>
                    </a:ext>
                  </a:extLst>
                </a:gridCol>
              </a:tblGrid>
              <a:tr h="246602">
                <a:tc>
                  <a:txBody>
                    <a:bodyPr/>
                    <a:lstStyle/>
                    <a:p>
                      <a:pPr algn="l" fontAlgn="b"/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OLS Beta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PCR Beta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PLS Beta with 10 component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888549"/>
                  </a:ext>
                </a:extLst>
              </a:tr>
              <a:tr h="135234"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966" marR="5966" marT="596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-0.0033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-0.002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403321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Air Flow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0.13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0.1736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1.25E-03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616050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Air Flow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0.4791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0.3014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8.33E-05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694200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Tertiary Air Flow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-0.09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-0.0891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-0.106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1.24E-05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593097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Windbox Pressure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0.0692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4.35E-05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434446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Windbox Pressure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4.62E-04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267937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Tertiarary Windbox Pressure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0.2291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0.2278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2.92E-04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235477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Burn Rate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-0.05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-0.0517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-0.2344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550580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 Liquor Sulfidity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-1.15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-1.1528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-0.2019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737334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Liquor Solid 50./50 Test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-0.56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-0.5635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-0.5889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691695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Flue Gas Oxygen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-0.14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-0.1381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-0.2517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6.98E-05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401032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Reduced Sulfur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5.07E-05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29487"/>
                  </a:ext>
                </a:extLst>
              </a:tr>
              <a:tr h="278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Solid Density Transmitter A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0.0446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57613"/>
                  </a:ext>
                </a:extLst>
              </a:tr>
              <a:tr h="278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Solid Density Transmitter B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-0.0241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194264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Air Temperature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-1.88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-1.8789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-0.6623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4.04E-04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460541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Secondary Air Temperature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1.91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1.9104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0.7832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6.65E-05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096314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Steam Flow Rate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998697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Liquor Solid Flow Rate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-0.19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-0.1942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-0.0042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8.37E-05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736474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Steam to Dry Solid Ratio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0.3191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88510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Liquor Pressure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-0.07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-0.0679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0.0106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4.80E-05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73990"/>
                  </a:ext>
                </a:extLst>
              </a:tr>
              <a:tr h="278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Liquor Indirect Heater Temperature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CA" sz="800" b="1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1.1518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1.75E-04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266906"/>
                  </a:ext>
                </a:extLst>
              </a:tr>
              <a:tr h="278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 Cake Rotary Feeder Speed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7.59E-07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138725"/>
                  </a:ext>
                </a:extLst>
              </a:tr>
              <a:tr h="2784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Lime Kiln Green Liquor Sulfidity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-0.4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-0.3978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-0.3204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7.19E-04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569068"/>
                  </a:ext>
                </a:extLst>
              </a:tr>
              <a:tr h="1431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Nitrogen Oxides correlation</a:t>
                      </a:r>
                    </a:p>
                  </a:txBody>
                  <a:tcPr marL="5966" marR="5966" marT="596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CA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66" marR="5966" marT="596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0.0697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1.39E-04</a:t>
                      </a:r>
                    </a:p>
                  </a:txBody>
                  <a:tcPr marL="5966" marR="5966" marT="596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931877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B70BEA7F-D25E-1D4B-816F-54CD1A0E95E1}"/>
              </a:ext>
            </a:extLst>
          </p:cNvPr>
          <p:cNvSpPr/>
          <p:nvPr/>
        </p:nvSpPr>
        <p:spPr>
          <a:xfrm>
            <a:off x="3487120" y="4337765"/>
            <a:ext cx="4595336" cy="203239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DFE4FF-19B7-FB42-93DF-3FB4545C83EE}"/>
              </a:ext>
            </a:extLst>
          </p:cNvPr>
          <p:cNvSpPr/>
          <p:nvPr/>
        </p:nvSpPr>
        <p:spPr>
          <a:xfrm>
            <a:off x="3487120" y="5160937"/>
            <a:ext cx="4710950" cy="37196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A695DE-23FC-0640-A8B1-58A5166173E4}"/>
              </a:ext>
            </a:extLst>
          </p:cNvPr>
          <p:cNvSpPr/>
          <p:nvPr/>
        </p:nvSpPr>
        <p:spPr>
          <a:xfrm>
            <a:off x="3429313" y="3259909"/>
            <a:ext cx="4710950" cy="37196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78EAEA-FD96-804F-8BC7-538A3CEBD44F}"/>
              </a:ext>
            </a:extLst>
          </p:cNvPr>
          <p:cNvSpPr/>
          <p:nvPr/>
        </p:nvSpPr>
        <p:spPr>
          <a:xfrm>
            <a:off x="3487120" y="2289036"/>
            <a:ext cx="4710950" cy="264977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9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34F4-35E4-BB4D-9028-009B9B41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F069BE9-F656-0C46-9275-41EA906FF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179884"/>
              </p:ext>
            </p:extLst>
          </p:nvPr>
        </p:nvGraphicFramePr>
        <p:xfrm>
          <a:off x="1693889" y="1690688"/>
          <a:ext cx="8274570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0578">
                  <a:extLst>
                    <a:ext uri="{9D8B030D-6E8A-4147-A177-3AD203B41FA5}">
                      <a16:colId xmlns:a16="http://schemas.microsoft.com/office/drawing/2014/main" val="4151104071"/>
                    </a:ext>
                  </a:extLst>
                </a:gridCol>
                <a:gridCol w="1811950">
                  <a:extLst>
                    <a:ext uri="{9D8B030D-6E8A-4147-A177-3AD203B41FA5}">
                      <a16:colId xmlns:a16="http://schemas.microsoft.com/office/drawing/2014/main" val="1290780458"/>
                    </a:ext>
                  </a:extLst>
                </a:gridCol>
                <a:gridCol w="1288498">
                  <a:extLst>
                    <a:ext uri="{9D8B030D-6E8A-4147-A177-3AD203B41FA5}">
                      <a16:colId xmlns:a16="http://schemas.microsoft.com/office/drawing/2014/main" val="682963503"/>
                    </a:ext>
                  </a:extLst>
                </a:gridCol>
                <a:gridCol w="2053544">
                  <a:extLst>
                    <a:ext uri="{9D8B030D-6E8A-4147-A177-3AD203B41FA5}">
                      <a16:colId xmlns:a16="http://schemas.microsoft.com/office/drawing/2014/main" val="4107569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cap="all">
                          <a:effectLst/>
                        </a:rPr>
                        <a:t>Spectral Analysis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cap="all">
                          <a:effectLst/>
                        </a:rPr>
                        <a:t>Regression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cap="all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REACHABILITY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261309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Primary Air Flow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610684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Secondary Air Flow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021714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Tertiary Air Flow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2909111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Primary Windbox Pressure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074866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Secondary Windbox Pressure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1809104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Tertiarary Windbox Pressure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659453653"/>
                  </a:ext>
                </a:extLst>
              </a:tr>
              <a:tr h="727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Burn Rate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26760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White Liquor Sulfidity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629075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Black Liquor Solid 50./50 Test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560929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Flue Gas Oxygen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101827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Total Reduced Sulfur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489070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Dry Solid Density Transmitter 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159779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Dry Solid Density Transmitter B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42949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Primary Air Temperature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51740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Secondary Air Temperature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1105611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Steam Flow Rate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238154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Black Liquor Solid Flow Rate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1609168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Steam to Dry Solid Ratio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264011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Black Liquor Pressure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1737052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Black Liquor Indirect Heater Temperature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CA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222822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Salt Cake Rotary Feeder Speed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504666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Lime Kiln Green Liquor Sulfidity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CA" sz="1200">
                          <a:effectLst/>
                        </a:rPr>
                        <a:t>Yes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250206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Nitrogen Oxides correlation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tc>
                  <a:txBody>
                    <a:bodyPr/>
                    <a:lstStyle/>
                    <a:p>
                      <a:endParaRPr lang="en-CA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302" marR="35302" marT="0" marB="0"/>
                </a:tc>
                <a:extLst>
                  <a:ext uri="{0D108BD9-81ED-4DB2-BD59-A6C34878D82A}">
                    <a16:rowId xmlns:a16="http://schemas.microsoft.com/office/drawing/2014/main" val="301728523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F62E3-5F9D-764C-BEDA-4EB4C349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52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BE495F-A8D8-0742-8DC7-D88DB046864E}"/>
              </a:ext>
            </a:extLst>
          </p:cNvPr>
          <p:cNvSpPr/>
          <p:nvPr/>
        </p:nvSpPr>
        <p:spPr>
          <a:xfrm>
            <a:off x="1387929" y="4196443"/>
            <a:ext cx="8784771" cy="277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7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0682-893F-494B-AE9B-D8077342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75BA2-4AAA-9042-BC5E-D33AC3B17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air temperature is the root cause of SO2 emission</a:t>
            </a:r>
          </a:p>
          <a:p>
            <a:r>
              <a:rPr lang="en-US" dirty="0"/>
              <a:t>Regression tree has the highest accuracy in predicting SO2 emission from data </a:t>
            </a:r>
          </a:p>
          <a:p>
            <a:r>
              <a:rPr lang="en-US" dirty="0"/>
              <a:t>Emission can be reduced if the mill increase primary air temperature and lower black liquor indirect heat temperature</a:t>
            </a:r>
          </a:p>
          <a:p>
            <a:r>
              <a:rPr lang="en-US" dirty="0"/>
              <a:t>There is no oscillation in SO2 emission in the data provided.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B21E8-6F41-8D43-B6BA-78DA8A6E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10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DC24-453C-8845-A0E1-173620F8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70A3F-59FA-C64E-9B45-24248CDC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analysis on moving average filter window size</a:t>
            </a:r>
          </a:p>
          <a:p>
            <a:r>
              <a:rPr lang="en-US" dirty="0"/>
              <a:t>Random forest maybe able to give better insights into importance of parameters</a:t>
            </a:r>
          </a:p>
          <a:p>
            <a:r>
              <a:rPr lang="en-US" dirty="0"/>
              <a:t>Convert normalized prediction back to its units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6F1CA-52C1-964A-9641-8205DD4D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8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EED-DAAD-3E44-B511-19161333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3755AD-5C20-6848-A799-6672831F9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4106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9EDC1-CBB4-AA43-8B09-8CB8F000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7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B16D-8C97-9242-8AA9-E1378DF7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Recovery boiler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AD122-C5EB-F74D-A528-A33CF5F1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7ADAE-CC22-004F-A3A8-1DC4B82A87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109" y="1809977"/>
            <a:ext cx="7843782" cy="44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3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C192-BBF6-0040-9568-5D265C78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C5FAB-8E62-1F4E-85A9-33607FD8C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Map, High Density plot, Compression Test, Quantification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0966B-69CC-1141-A0EA-54AFA4C4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313C-D725-454F-8CE9-D3B25900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D7399-2D4C-A044-89C6-705B9CD8D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CFEA6-B01A-D241-AF9A-47ADF8D9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B5125-0FE4-BE41-A664-94D75F95FE0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EA4B6-C398-1E41-BC58-3FA82EF480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70" y="0"/>
            <a:ext cx="860334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1627</Words>
  <Application>Microsoft Macintosh PowerPoint</Application>
  <PresentationFormat>Widescreen</PresentationFormat>
  <Paragraphs>553</Paragraphs>
  <Slides>54</Slides>
  <Notes>10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Times New Roman</vt:lpstr>
      <vt:lpstr>Office Theme</vt:lpstr>
      <vt:lpstr>Root Cause Analysis for SO2 Emission in Kraft Recovery Boiler</vt:lpstr>
      <vt:lpstr>Recovery Cycle</vt:lpstr>
      <vt:lpstr>Problem Statement </vt:lpstr>
      <vt:lpstr>Data Source and Variables</vt:lpstr>
      <vt:lpstr>Recovery Boiler schematics </vt:lpstr>
      <vt:lpstr>Simplify</vt:lpstr>
      <vt:lpstr>Inside the Recovery boiler</vt:lpstr>
      <vt:lpstr>Exploratory Analysis</vt:lpstr>
      <vt:lpstr>PowerPoint Presentation</vt:lpstr>
      <vt:lpstr>PowerPoint Presentation</vt:lpstr>
      <vt:lpstr>Correlations between independent variables and SO2 emissions </vt:lpstr>
      <vt:lpstr>PowerPoint Presentation</vt:lpstr>
      <vt:lpstr>PowerPoint Presentation</vt:lpstr>
      <vt:lpstr>PowerPoint Presentation</vt:lpstr>
      <vt:lpstr>Spectral Correlation</vt:lpstr>
      <vt:lpstr>Compression Test</vt:lpstr>
      <vt:lpstr>Quantization Test</vt:lpstr>
      <vt:lpstr>Pre-Processing</vt:lpstr>
      <vt:lpstr>Outlier Treatment Using DVA tool</vt:lpstr>
      <vt:lpstr>Log Transformation of SO2 Emission</vt:lpstr>
      <vt:lpstr>Box-Cox Transformation of burn rate</vt:lpstr>
      <vt:lpstr>Box-Cox Transformation of Sulfidity</vt:lpstr>
      <vt:lpstr>Is Emission Oscillating?</vt:lpstr>
      <vt:lpstr>Cross-correlation for all variables with SO2</vt:lpstr>
      <vt:lpstr>Lag time found by maximizing Cross-Correlation</vt:lpstr>
      <vt:lpstr>Effect of Lag adjustment  Changes in Correlation with SO2 emission</vt:lpstr>
      <vt:lpstr>Lag adjustment</vt:lpstr>
      <vt:lpstr>Moving Average filter</vt:lpstr>
      <vt:lpstr>Normalization</vt:lpstr>
      <vt:lpstr>Creation of training and test set</vt:lpstr>
      <vt:lpstr>Training and Testing</vt:lpstr>
      <vt:lpstr>Ordinary Least Square Regression</vt:lpstr>
      <vt:lpstr>Ordinary Least Square Testing</vt:lpstr>
      <vt:lpstr>LASSO</vt:lpstr>
      <vt:lpstr>Testing LASSO</vt:lpstr>
      <vt:lpstr>Principle Component Analysis</vt:lpstr>
      <vt:lpstr>Single value Decomposition</vt:lpstr>
      <vt:lpstr>Virtual Variable</vt:lpstr>
      <vt:lpstr>X training data in the first two principle component space</vt:lpstr>
      <vt:lpstr>Variance explained by principle components</vt:lpstr>
      <vt:lpstr>Principle Component Regression</vt:lpstr>
      <vt:lpstr>Principle Component Regression</vt:lpstr>
      <vt:lpstr>Partial Least Square</vt:lpstr>
      <vt:lpstr>Partial Least Square Testing</vt:lpstr>
      <vt:lpstr>PLS Residuals</vt:lpstr>
      <vt:lpstr>Regression Trees</vt:lpstr>
      <vt:lpstr>Regression Tree Testing</vt:lpstr>
      <vt:lpstr>Regression Tree Testing</vt:lpstr>
      <vt:lpstr>Regression Tree Importance of parameters</vt:lpstr>
      <vt:lpstr>Summary of Method Prediction Performance</vt:lpstr>
      <vt:lpstr>Root Cause Analysis Top 6 Variables in beta magnitude</vt:lpstr>
      <vt:lpstr>Root Cause Analysis</vt:lpstr>
      <vt:lpstr>Conclusion</vt:lpstr>
      <vt:lpstr>Next Step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Root Cause Analysis for SO2 Emission in Kraft Recovery Boiler</dc:title>
  <dc:creator>Microsoft Office User</dc:creator>
  <cp:lastModifiedBy>Microsoft Office User</cp:lastModifiedBy>
  <cp:revision>49</cp:revision>
  <dcterms:created xsi:type="dcterms:W3CDTF">2018-12-05T18:35:24Z</dcterms:created>
  <dcterms:modified xsi:type="dcterms:W3CDTF">2018-12-06T23:41:52Z</dcterms:modified>
</cp:coreProperties>
</file>